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73" r:id="rId5"/>
    <p:sldId id="257" r:id="rId6"/>
    <p:sldId id="258" r:id="rId7"/>
    <p:sldId id="279" r:id="rId8"/>
    <p:sldId id="259" r:id="rId9"/>
    <p:sldId id="260" r:id="rId10"/>
    <p:sldId id="261" r:id="rId11"/>
    <p:sldId id="262" r:id="rId12"/>
    <p:sldId id="263" r:id="rId13"/>
    <p:sldId id="274" r:id="rId14"/>
    <p:sldId id="276" r:id="rId15"/>
    <p:sldId id="272" r:id="rId16"/>
    <p:sldId id="265" r:id="rId17"/>
    <p:sldId id="275" r:id="rId18"/>
    <p:sldId id="270" r:id="rId19"/>
    <p:sldId id="27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CF8A4CD-5D93-4411-8B79-BC159BD117CD}" type="datetimeFigureOut">
              <a:rPr lang="en-US" smtClean="0"/>
              <a:t>4/1/2026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82EE73B-5055-4CB8-B6B2-866E53367B6E}" type="slidenum">
              <a:rPr lang="en-US" smtClean="0"/>
              <a:t>‹#›</a:t>
            </a:fld>
            <a:endParaRPr lang="en-US"/>
          </a:p>
        </p:txBody>
      </p:sp>
    </p:spTree>
    <p:extLst>
      <p:ext uri="{BB962C8B-B14F-4D97-AF65-F5344CB8AC3E}">
        <p14:creationId xmlns:p14="http://schemas.microsoft.com/office/powerpoint/2010/main" val="156667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2EE73B-5055-4CB8-B6B2-866E53367B6E}" type="slidenum">
              <a:rPr lang="en-US" smtClean="0"/>
              <a:t>16</a:t>
            </a:fld>
            <a:endParaRPr lang="en-US"/>
          </a:p>
        </p:txBody>
      </p:sp>
    </p:spTree>
    <p:extLst>
      <p:ext uri="{BB962C8B-B14F-4D97-AF65-F5344CB8AC3E}">
        <p14:creationId xmlns:p14="http://schemas.microsoft.com/office/powerpoint/2010/main" val="75540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FC3B2E9B-7121-4CF4-9FD2-94597B2BEABC}"/>
              </a:ext>
            </a:extLst>
          </p:cNvPr>
          <p:cNvPicPr>
            <a:picLocks noChangeAspect="1"/>
          </p:cNvPicPr>
          <p:nvPr/>
        </p:nvPicPr>
        <p:blipFill rotWithShape="1">
          <a:blip r:embed="rId2"/>
          <a:srcRect l="19037" t="26236" r="24171" b="23954"/>
          <a:stretch/>
        </p:blipFill>
        <p:spPr>
          <a:xfrm>
            <a:off x="1295401" y="1612448"/>
            <a:ext cx="9596501" cy="4728473"/>
          </a:xfrm>
          <a:prstGeom prst="rect">
            <a:avLst/>
          </a:prstGeom>
        </p:spPr>
      </p:pic>
      <p:sp>
        <p:nvSpPr>
          <p:cNvPr id="4" name="Title 1">
            <a:extLst>
              <a:ext uri="{FF2B5EF4-FFF2-40B4-BE49-F238E27FC236}">
                <a16:creationId xmlns:a16="http://schemas.microsoft.com/office/drawing/2014/main" id="{63EE9B23-A1AD-4F1D-B793-142FDF6A5265}"/>
              </a:ext>
            </a:extLst>
          </p:cNvPr>
          <p:cNvSpPr txBox="1">
            <a:spLocks/>
          </p:cNvSpPr>
          <p:nvPr/>
        </p:nvSpPr>
        <p:spPr>
          <a:xfrm>
            <a:off x="3239493" y="-947"/>
            <a:ext cx="7894320" cy="1456186"/>
          </a:xfrm>
          <a:prstGeom prst="rect">
            <a:avLst/>
          </a:prstGeom>
        </p:spPr>
        <p:txBody>
          <a:bodyPr lIns="91440" tIns="45720" rIns="91440" bIns="4572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u="sng" dirty="0">
                <a:solidFill>
                  <a:schemeClr val="tx1">
                    <a:lumMod val="65000"/>
                    <a:lumOff val="35000"/>
                  </a:schemeClr>
                </a:solidFill>
                <a:cs typeface="Calibri Light" panose="020F0302020204030204"/>
              </a:rPr>
              <a:t>Community Resource Center @ River Street</a:t>
            </a:r>
            <a:endParaRPr lang="en-US" dirty="0">
              <a:solidFill>
                <a:schemeClr val="tx1">
                  <a:lumMod val="65000"/>
                  <a:lumOff val="35000"/>
                </a:schemeClr>
              </a:solidFill>
              <a:cs typeface="Calibri Light"/>
            </a:endParaRPr>
          </a:p>
        </p:txBody>
      </p:sp>
      <p:pic>
        <p:nvPicPr>
          <p:cNvPr id="5" name="Picture 5" descr="Logo, company name&#10;&#10;Description automatically generated">
            <a:extLst>
              <a:ext uri="{FF2B5EF4-FFF2-40B4-BE49-F238E27FC236}">
                <a16:creationId xmlns:a16="http://schemas.microsoft.com/office/drawing/2014/main" id="{362FAFDB-836B-42C2-B346-115E11049838}"/>
              </a:ext>
            </a:extLst>
          </p:cNvPr>
          <p:cNvPicPr>
            <a:picLocks noChangeAspect="1"/>
          </p:cNvPicPr>
          <p:nvPr/>
        </p:nvPicPr>
        <p:blipFill>
          <a:blip r:embed="rId3"/>
          <a:stretch>
            <a:fillRect/>
          </a:stretch>
        </p:blipFill>
        <p:spPr>
          <a:xfrm>
            <a:off x="783771" y="136515"/>
            <a:ext cx="2569029" cy="2165369"/>
          </a:xfrm>
          <a:prstGeom prst="rect">
            <a:avLst/>
          </a:prstGeom>
        </p:spPr>
      </p:pic>
    </p:spTree>
    <p:extLst>
      <p:ext uri="{BB962C8B-B14F-4D97-AF65-F5344CB8AC3E}">
        <p14:creationId xmlns:p14="http://schemas.microsoft.com/office/powerpoint/2010/main" val="717619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picture containing text, sky, outdoor, road&#10;&#10;Description automatically generated">
            <a:extLst>
              <a:ext uri="{FF2B5EF4-FFF2-40B4-BE49-F238E27FC236}">
                <a16:creationId xmlns:a16="http://schemas.microsoft.com/office/drawing/2014/main" id="{C5BAC374-C534-49EA-B344-74FD874D7F82}"/>
              </a:ext>
            </a:extLst>
          </p:cNvPr>
          <p:cNvPicPr>
            <a:picLocks noChangeAspect="1"/>
          </p:cNvPicPr>
          <p:nvPr/>
        </p:nvPicPr>
        <p:blipFill rotWithShape="1">
          <a:blip r:embed="rId2"/>
          <a:srcRect l="18288" r="2401"/>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ABFA8B5-E73B-430D-9DBF-658B4473E83D}"/>
              </a:ext>
            </a:extLst>
          </p:cNvPr>
          <p:cNvSpPr txBox="1"/>
          <p:nvPr/>
        </p:nvSpPr>
        <p:spPr>
          <a:xfrm>
            <a:off x="7862289" y="363862"/>
            <a:ext cx="3822189" cy="64025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indent="-228600">
              <a:lnSpc>
                <a:spcPct val="90000"/>
              </a:lnSpc>
              <a:spcAft>
                <a:spcPts val="600"/>
              </a:spcAft>
              <a:buFont typeface="Arial" panose="020B0604020202020204" pitchFamily="34" charset="0"/>
              <a:buChar char="•"/>
            </a:pPr>
            <a:endParaRPr lang="en-US" sz="2400">
              <a:latin typeface="Calibri Light"/>
              <a:cs typeface="Calibri"/>
            </a:endParaRPr>
          </a:p>
          <a:p>
            <a:pPr marL="457200" indent="-228600">
              <a:lnSpc>
                <a:spcPct val="90000"/>
              </a:lnSpc>
              <a:spcAft>
                <a:spcPts val="1200"/>
              </a:spcAft>
              <a:buFont typeface="Arial" panose="020B0604020202020204" pitchFamily="34" charset="0"/>
              <a:buChar char="•"/>
            </a:pPr>
            <a:r>
              <a:rPr lang="en-US" sz="2400">
                <a:latin typeface="Calibri Light"/>
                <a:cs typeface="Calibri Light"/>
              </a:rPr>
              <a:t>In June 2021 Community Action purchased the former Red Barn Grocery at 95 River Street in Greenfield, which has been vacant more than 2 years</a:t>
            </a:r>
          </a:p>
          <a:p>
            <a:pPr marL="457200" indent="-228600">
              <a:lnSpc>
                <a:spcPct val="90000"/>
              </a:lnSpc>
              <a:spcAft>
                <a:spcPts val="1200"/>
              </a:spcAft>
              <a:buFont typeface="Arial" panose="020B0604020202020204" pitchFamily="34" charset="0"/>
              <a:buChar char="•"/>
            </a:pPr>
            <a:r>
              <a:rPr lang="en-US" sz="2400">
                <a:latin typeface="Calibri Light"/>
                <a:cs typeface="Calibri Light"/>
              </a:rPr>
              <a:t>The existing building was designed for grocery delivery and storage, which aligns with our plans to house a pantry</a:t>
            </a:r>
          </a:p>
          <a:p>
            <a:pPr marL="457200" indent="-228600">
              <a:lnSpc>
                <a:spcPct val="90000"/>
              </a:lnSpc>
              <a:spcAft>
                <a:spcPts val="1200"/>
              </a:spcAft>
              <a:buFont typeface="Arial" panose="020B0604020202020204" pitchFamily="34" charset="0"/>
              <a:buChar char="•"/>
            </a:pPr>
            <a:r>
              <a:rPr lang="en-US" sz="2400">
                <a:latin typeface="Calibri Light"/>
                <a:cs typeface="Calibri Light"/>
              </a:rPr>
              <a:t>Needed repairs include replacing the roof, significant electrical upgrades, and addition of an entrance ramp</a:t>
            </a:r>
          </a:p>
          <a:p>
            <a:pPr indent="-228600">
              <a:lnSpc>
                <a:spcPct val="90000"/>
              </a:lnSpc>
              <a:spcAft>
                <a:spcPts val="600"/>
              </a:spcAft>
              <a:buFont typeface="Arial" panose="020B0604020202020204" pitchFamily="34" charset="0"/>
              <a:buChar char="•"/>
            </a:pPr>
            <a:endParaRPr lang="en-US" sz="1700">
              <a:latin typeface="Calibri Light"/>
              <a:cs typeface="Calibri Light"/>
            </a:endParaRPr>
          </a:p>
        </p:txBody>
      </p:sp>
    </p:spTree>
    <p:extLst>
      <p:ext uri="{BB962C8B-B14F-4D97-AF65-F5344CB8AC3E}">
        <p14:creationId xmlns:p14="http://schemas.microsoft.com/office/powerpoint/2010/main" val="202757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descr="Graphical user interface, application&#10;&#10;Description automatically generated">
            <a:extLst>
              <a:ext uri="{FF2B5EF4-FFF2-40B4-BE49-F238E27FC236}">
                <a16:creationId xmlns:a16="http://schemas.microsoft.com/office/drawing/2014/main" id="{EC9A4B17-E8D4-460A-8240-5FFFD62D94EA}"/>
              </a:ext>
            </a:extLst>
          </p:cNvPr>
          <p:cNvPicPr>
            <a:picLocks noChangeAspect="1"/>
          </p:cNvPicPr>
          <p:nvPr/>
        </p:nvPicPr>
        <p:blipFill rotWithShape="1">
          <a:blip r:embed="rId2"/>
          <a:srcRect l="22303" t="30757" r="24841" b="24477"/>
          <a:stretch/>
        </p:blipFill>
        <p:spPr>
          <a:xfrm>
            <a:off x="2634" y="1091949"/>
            <a:ext cx="12190483" cy="5767888"/>
          </a:xfrm>
          <a:prstGeom prst="rect">
            <a:avLst/>
          </a:prstGeom>
        </p:spPr>
      </p:pic>
      <p:sp>
        <p:nvSpPr>
          <p:cNvPr id="3" name="Title 1">
            <a:extLst>
              <a:ext uri="{FF2B5EF4-FFF2-40B4-BE49-F238E27FC236}">
                <a16:creationId xmlns:a16="http://schemas.microsoft.com/office/drawing/2014/main" id="{AD638F4F-539A-4AF1-AAC9-432A8EB7F237}"/>
              </a:ext>
            </a:extLst>
          </p:cNvPr>
          <p:cNvSpPr txBox="1">
            <a:spLocks/>
          </p:cNvSpPr>
          <p:nvPr/>
        </p:nvSpPr>
        <p:spPr>
          <a:xfrm>
            <a:off x="704764" y="109257"/>
            <a:ext cx="10317197" cy="1306590"/>
          </a:xfrm>
          <a:prstGeom prst="rect">
            <a:avLst/>
          </a:prstGeom>
        </p:spPr>
        <p:txBody>
          <a:bodyPr lIns="91440" tIns="45720" rIns="91440" bIns="4572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tx1">
                    <a:lumMod val="65000"/>
                    <a:lumOff val="35000"/>
                  </a:schemeClr>
                </a:solidFill>
                <a:cs typeface="Calibri Light"/>
              </a:rPr>
              <a:t>Proposed Design for the Community Resource Center @ River Street </a:t>
            </a:r>
            <a:endParaRPr lang="en-US" b="1" dirty="0">
              <a:solidFill>
                <a:schemeClr val="tx1">
                  <a:lumMod val="65000"/>
                  <a:lumOff val="35000"/>
                </a:schemeClr>
              </a:solidFill>
              <a:cs typeface="Calibri Light"/>
            </a:endParaRPr>
          </a:p>
        </p:txBody>
      </p:sp>
    </p:spTree>
    <p:extLst>
      <p:ext uri="{BB962C8B-B14F-4D97-AF65-F5344CB8AC3E}">
        <p14:creationId xmlns:p14="http://schemas.microsoft.com/office/powerpoint/2010/main" val="307869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Map&#10;&#10;Description automatically generated">
            <a:extLst>
              <a:ext uri="{FF2B5EF4-FFF2-40B4-BE49-F238E27FC236}">
                <a16:creationId xmlns:a16="http://schemas.microsoft.com/office/drawing/2014/main" id="{24AB0256-629F-4BCC-8B88-05678B6390C1}"/>
              </a:ext>
            </a:extLst>
          </p:cNvPr>
          <p:cNvPicPr>
            <a:picLocks noChangeAspect="1"/>
          </p:cNvPicPr>
          <p:nvPr/>
        </p:nvPicPr>
        <p:blipFill>
          <a:blip r:embed="rId2"/>
          <a:stretch>
            <a:fillRect/>
          </a:stretch>
        </p:blipFill>
        <p:spPr>
          <a:xfrm>
            <a:off x="786448" y="1265205"/>
            <a:ext cx="7127823" cy="5316266"/>
          </a:xfrm>
          <a:prstGeom prst="rect">
            <a:avLst/>
          </a:prstGeom>
          <a:ln>
            <a:noFill/>
          </a:ln>
        </p:spPr>
      </p:pic>
      <p:pic>
        <p:nvPicPr>
          <p:cNvPr id="6" name="Picture 2" descr="Graphical user interface, map&#10;&#10;Description automatically generated">
            <a:extLst>
              <a:ext uri="{FF2B5EF4-FFF2-40B4-BE49-F238E27FC236}">
                <a16:creationId xmlns:a16="http://schemas.microsoft.com/office/drawing/2014/main" id="{2F66F784-42B2-4363-A5AD-34933F8B84C2}"/>
              </a:ext>
            </a:extLst>
          </p:cNvPr>
          <p:cNvPicPr>
            <a:picLocks noChangeAspect="1"/>
          </p:cNvPicPr>
          <p:nvPr/>
        </p:nvPicPr>
        <p:blipFill rotWithShape="1">
          <a:blip r:embed="rId3"/>
          <a:srcRect l="27926" t="16576" r="21868" b="9472"/>
          <a:stretch/>
        </p:blipFill>
        <p:spPr>
          <a:xfrm>
            <a:off x="6800716" y="448210"/>
            <a:ext cx="4891385" cy="4088370"/>
          </a:xfrm>
          <a:prstGeom prst="rect">
            <a:avLst/>
          </a:prstGeom>
        </p:spPr>
      </p:pic>
      <p:sp>
        <p:nvSpPr>
          <p:cNvPr id="3" name="Title 1">
            <a:extLst>
              <a:ext uri="{FF2B5EF4-FFF2-40B4-BE49-F238E27FC236}">
                <a16:creationId xmlns:a16="http://schemas.microsoft.com/office/drawing/2014/main" id="{E0953AD8-7979-4809-869E-1A35432610E1}"/>
              </a:ext>
            </a:extLst>
          </p:cNvPr>
          <p:cNvSpPr txBox="1">
            <a:spLocks/>
          </p:cNvSpPr>
          <p:nvPr/>
        </p:nvSpPr>
        <p:spPr>
          <a:xfrm>
            <a:off x="783247" y="-223658"/>
            <a:ext cx="9233263" cy="1488841"/>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cs typeface="Calibri Light"/>
              </a:rPr>
              <a:t>A Favorable Location</a:t>
            </a:r>
          </a:p>
        </p:txBody>
      </p:sp>
      <p:sp>
        <p:nvSpPr>
          <p:cNvPr id="2" name="Title 1">
            <a:extLst>
              <a:ext uri="{FF2B5EF4-FFF2-40B4-BE49-F238E27FC236}">
                <a16:creationId xmlns:a16="http://schemas.microsoft.com/office/drawing/2014/main" id="{1EEAB17B-C215-4224-AA51-DDE46D3E6AEE}"/>
              </a:ext>
            </a:extLst>
          </p:cNvPr>
          <p:cNvSpPr txBox="1">
            <a:spLocks/>
          </p:cNvSpPr>
          <p:nvPr/>
        </p:nvSpPr>
        <p:spPr>
          <a:xfrm>
            <a:off x="8012255" y="3104695"/>
            <a:ext cx="3666383" cy="3485923"/>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000"/>
              </a:spcAft>
            </a:pPr>
            <a:r>
              <a:rPr lang="en-US" sz="2000">
                <a:latin typeface="Calibri Light"/>
                <a:ea typeface="+mj-lt"/>
                <a:cs typeface="+mj-lt"/>
              </a:rPr>
              <a:t>The site provides ample parking for employees and guests, while maintaining natural aspects, including wetlands. The site is outside of the flood plain, and landscape design will help absorb and clean rainwater.</a:t>
            </a:r>
            <a:endParaRPr lang="en-US" sz="2000">
              <a:cs typeface="Calibri Light"/>
            </a:endParaRPr>
          </a:p>
        </p:txBody>
      </p:sp>
    </p:spTree>
    <p:extLst>
      <p:ext uri="{BB962C8B-B14F-4D97-AF65-F5344CB8AC3E}">
        <p14:creationId xmlns:p14="http://schemas.microsoft.com/office/powerpoint/2010/main" val="166733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7" descr="Map&#10;&#10;Description automatically generated">
            <a:extLst>
              <a:ext uri="{FF2B5EF4-FFF2-40B4-BE49-F238E27FC236}">
                <a16:creationId xmlns:a16="http://schemas.microsoft.com/office/drawing/2014/main" id="{7E2AE772-0B28-4598-B157-CD37908E3481}"/>
              </a:ext>
            </a:extLst>
          </p:cNvPr>
          <p:cNvPicPr>
            <a:picLocks noChangeAspect="1"/>
          </p:cNvPicPr>
          <p:nvPr/>
        </p:nvPicPr>
        <p:blipFill>
          <a:blip r:embed="rId2"/>
          <a:stretch>
            <a:fillRect/>
          </a:stretch>
        </p:blipFill>
        <p:spPr>
          <a:xfrm>
            <a:off x="5348634" y="309637"/>
            <a:ext cx="6298010" cy="6270849"/>
          </a:xfrm>
          <a:prstGeom prst="rect">
            <a:avLst/>
          </a:prstGeom>
        </p:spPr>
      </p:pic>
      <p:sp>
        <p:nvSpPr>
          <p:cNvPr id="13" name="Star: 5 Points 12">
            <a:extLst>
              <a:ext uri="{FF2B5EF4-FFF2-40B4-BE49-F238E27FC236}">
                <a16:creationId xmlns:a16="http://schemas.microsoft.com/office/drawing/2014/main" id="{B9469F9E-E65E-4F55-BF1A-425216354D62}"/>
              </a:ext>
            </a:extLst>
          </p:cNvPr>
          <p:cNvSpPr/>
          <p:nvPr/>
        </p:nvSpPr>
        <p:spPr>
          <a:xfrm>
            <a:off x="6848474" y="4987017"/>
            <a:ext cx="509130" cy="46558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9BD6AEC2-52DB-4B47-AE96-CCB47418FF2B}"/>
              </a:ext>
            </a:extLst>
          </p:cNvPr>
          <p:cNvSpPr txBox="1">
            <a:spLocks/>
          </p:cNvSpPr>
          <p:nvPr/>
        </p:nvSpPr>
        <p:spPr>
          <a:xfrm>
            <a:off x="721799" y="254017"/>
            <a:ext cx="4541521" cy="1942262"/>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cs typeface="Calibri Light"/>
              </a:rPr>
              <a:t>Improved Accessibility</a:t>
            </a:r>
          </a:p>
        </p:txBody>
      </p:sp>
      <p:sp>
        <p:nvSpPr>
          <p:cNvPr id="22" name="Content Placeholder 2">
            <a:extLst>
              <a:ext uri="{FF2B5EF4-FFF2-40B4-BE49-F238E27FC236}">
                <a16:creationId xmlns:a16="http://schemas.microsoft.com/office/drawing/2014/main" id="{43697B84-5A69-4070-8689-A8A7D285A53D}"/>
              </a:ext>
            </a:extLst>
          </p:cNvPr>
          <p:cNvSpPr txBox="1">
            <a:spLocks/>
          </p:cNvSpPr>
          <p:nvPr/>
        </p:nvSpPr>
        <p:spPr>
          <a:xfrm>
            <a:off x="727153" y="2348081"/>
            <a:ext cx="4402196" cy="42198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spcAft>
                <a:spcPts val="1000"/>
              </a:spcAft>
            </a:pPr>
            <a:r>
              <a:rPr lang="en-US" sz="2400">
                <a:latin typeface="Calibri Light"/>
                <a:ea typeface="+mn-lt"/>
                <a:cs typeface="+mn-lt"/>
              </a:rPr>
              <a:t>Less than 1 mile from downtown Greenfield and I-91</a:t>
            </a:r>
          </a:p>
          <a:p>
            <a:pPr marL="342900" indent="-342900">
              <a:spcBef>
                <a:spcPts val="0"/>
              </a:spcBef>
              <a:spcAft>
                <a:spcPts val="1000"/>
              </a:spcAft>
            </a:pPr>
            <a:r>
              <a:rPr lang="en-US" sz="2400">
                <a:latin typeface="Calibri Light"/>
                <a:ea typeface="+mn-lt"/>
                <a:cs typeface="+mn-lt"/>
              </a:rPr>
              <a:t>Near the John W. Olver Transportation Center</a:t>
            </a:r>
          </a:p>
          <a:p>
            <a:pPr marL="342900" indent="-342900">
              <a:spcBef>
                <a:spcPts val="0"/>
              </a:spcBef>
              <a:spcAft>
                <a:spcPts val="1000"/>
              </a:spcAft>
            </a:pPr>
            <a:r>
              <a:rPr lang="en-US" sz="2400">
                <a:latin typeface="Calibri Light"/>
                <a:ea typeface="+mn-lt"/>
                <a:cs typeface="+mn-lt"/>
              </a:rPr>
              <a:t>Space to add a bus stop on a pre-existing route </a:t>
            </a:r>
            <a:endParaRPr lang="en-US" sz="2400">
              <a:latin typeface="Calibri Light"/>
              <a:cs typeface="Calibri"/>
            </a:endParaRPr>
          </a:p>
        </p:txBody>
      </p:sp>
      <p:sp>
        <p:nvSpPr>
          <p:cNvPr id="6" name="Star: 5 Points 5">
            <a:extLst>
              <a:ext uri="{FF2B5EF4-FFF2-40B4-BE49-F238E27FC236}">
                <a16:creationId xmlns:a16="http://schemas.microsoft.com/office/drawing/2014/main" id="{F0CB867A-9C22-44C4-94C4-3B10B18EE14E}"/>
              </a:ext>
            </a:extLst>
          </p:cNvPr>
          <p:cNvSpPr/>
          <p:nvPr/>
        </p:nvSpPr>
        <p:spPr>
          <a:xfrm>
            <a:off x="8169273" y="4142467"/>
            <a:ext cx="509130" cy="46558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67F6DD-B039-4F05-B60C-766548248B76}"/>
              </a:ext>
            </a:extLst>
          </p:cNvPr>
          <p:cNvSpPr txBox="1"/>
          <p:nvPr/>
        </p:nvSpPr>
        <p:spPr>
          <a:xfrm>
            <a:off x="8433759" y="450874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393 Main St</a:t>
            </a:r>
            <a:endParaRPr lang="en-US" sz="2000" b="1">
              <a:cs typeface="Calibri"/>
            </a:endParaRPr>
          </a:p>
        </p:txBody>
      </p:sp>
      <p:sp>
        <p:nvSpPr>
          <p:cNvPr id="8" name="TextBox 7">
            <a:extLst>
              <a:ext uri="{FF2B5EF4-FFF2-40B4-BE49-F238E27FC236}">
                <a16:creationId xmlns:a16="http://schemas.microsoft.com/office/drawing/2014/main" id="{531ED3DF-B2BA-4827-B910-F297CB2BB2AE}"/>
              </a:ext>
            </a:extLst>
          </p:cNvPr>
          <p:cNvSpPr txBox="1"/>
          <p:nvPr/>
        </p:nvSpPr>
        <p:spPr>
          <a:xfrm>
            <a:off x="7269194" y="5256363"/>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95 River St</a:t>
            </a:r>
            <a:endParaRPr lang="en-US" sz="2000" b="1">
              <a:cs typeface="Calibri"/>
            </a:endParaRPr>
          </a:p>
        </p:txBody>
      </p:sp>
    </p:spTree>
    <p:extLst>
      <p:ext uri="{BB962C8B-B14F-4D97-AF65-F5344CB8AC3E}">
        <p14:creationId xmlns:p14="http://schemas.microsoft.com/office/powerpoint/2010/main" val="243776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43697B84-5A69-4070-8689-A8A7D285A53D}"/>
              </a:ext>
            </a:extLst>
          </p:cNvPr>
          <p:cNvSpPr txBox="1">
            <a:spLocks/>
          </p:cNvSpPr>
          <p:nvPr/>
        </p:nvSpPr>
        <p:spPr>
          <a:xfrm>
            <a:off x="425228" y="1197893"/>
            <a:ext cx="11342502" cy="46080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spcAft>
                <a:spcPts val="600"/>
              </a:spcAft>
            </a:pPr>
            <a:r>
              <a:rPr lang="en-US" sz="2200">
                <a:latin typeface="Calibri Light"/>
                <a:ea typeface="+mn-lt"/>
                <a:cs typeface="+mn-lt"/>
              </a:rPr>
              <a:t>Renovation will promote environmental sustainability by reusing and upgrading an existing building, adding solar,  and improving the site's climate resiliency</a:t>
            </a:r>
            <a:endParaRPr lang="en-US" sz="2200">
              <a:latin typeface="Calibri Light"/>
              <a:cs typeface="Calibri"/>
            </a:endParaRPr>
          </a:p>
          <a:p>
            <a:pPr marL="342900" indent="-342900">
              <a:spcBef>
                <a:spcPts val="0"/>
              </a:spcBef>
              <a:spcAft>
                <a:spcPts val="600"/>
              </a:spcAft>
            </a:pPr>
            <a:r>
              <a:rPr lang="en-US" sz="2200">
                <a:latin typeface="Calibri Light"/>
                <a:ea typeface="+mn-lt"/>
                <a:cs typeface="+mn-lt"/>
              </a:rPr>
              <a:t>Owning the building will reduce occupancy costs over the long term so we can direct more funds to services</a:t>
            </a:r>
          </a:p>
        </p:txBody>
      </p:sp>
      <p:pic>
        <p:nvPicPr>
          <p:cNvPr id="2" name="Picture 3" descr="A picture containing text, grass, sky, outdoor&#10;&#10;Description automatically generated">
            <a:extLst>
              <a:ext uri="{FF2B5EF4-FFF2-40B4-BE49-F238E27FC236}">
                <a16:creationId xmlns:a16="http://schemas.microsoft.com/office/drawing/2014/main" id="{84EEEBCB-1F43-4E77-87C7-EA314A1202AB}"/>
              </a:ext>
            </a:extLst>
          </p:cNvPr>
          <p:cNvPicPr>
            <a:picLocks noChangeAspect="1"/>
          </p:cNvPicPr>
          <p:nvPr/>
        </p:nvPicPr>
        <p:blipFill rotWithShape="1">
          <a:blip r:embed="rId2"/>
          <a:srcRect t="14848" r="131" b="303"/>
          <a:stretch/>
        </p:blipFill>
        <p:spPr>
          <a:xfrm>
            <a:off x="253044" y="2557560"/>
            <a:ext cx="11685919" cy="4303746"/>
          </a:xfrm>
          <a:prstGeom prst="rect">
            <a:avLst/>
          </a:prstGeom>
        </p:spPr>
      </p:pic>
      <p:sp>
        <p:nvSpPr>
          <p:cNvPr id="3" name="TextBox 2">
            <a:extLst>
              <a:ext uri="{FF2B5EF4-FFF2-40B4-BE49-F238E27FC236}">
                <a16:creationId xmlns:a16="http://schemas.microsoft.com/office/drawing/2014/main" id="{53A61DBB-7139-4945-889C-85D82F60A6D3}"/>
              </a:ext>
            </a:extLst>
          </p:cNvPr>
          <p:cNvSpPr txBox="1"/>
          <p:nvPr/>
        </p:nvSpPr>
        <p:spPr>
          <a:xfrm>
            <a:off x="425570" y="281796"/>
            <a:ext cx="1105331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t>Increased sustainability</a:t>
            </a:r>
            <a:endParaRPr lang="en-US" sz="5400">
              <a:cs typeface="Calibri"/>
            </a:endParaRPr>
          </a:p>
        </p:txBody>
      </p:sp>
    </p:spTree>
    <p:extLst>
      <p:ext uri="{BB962C8B-B14F-4D97-AF65-F5344CB8AC3E}">
        <p14:creationId xmlns:p14="http://schemas.microsoft.com/office/powerpoint/2010/main" val="3980730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028BA579-BA39-4E9E-BC87-973250B60EB5}"/>
              </a:ext>
            </a:extLst>
          </p:cNvPr>
          <p:cNvPicPr>
            <a:picLocks noChangeAspect="1"/>
          </p:cNvPicPr>
          <p:nvPr/>
        </p:nvPicPr>
        <p:blipFill rotWithShape="1">
          <a:blip r:embed="rId2"/>
          <a:srcRect l="1703" t="15974" r="9409" b="8626"/>
          <a:stretch/>
        </p:blipFill>
        <p:spPr>
          <a:xfrm>
            <a:off x="300874" y="2672386"/>
            <a:ext cx="8008281" cy="3822123"/>
          </a:xfrm>
          <a:prstGeom prst="rect">
            <a:avLst/>
          </a:prstGeom>
          <a:ln>
            <a:solidFill>
              <a:schemeClr val="tx1"/>
            </a:solidFill>
          </a:ln>
        </p:spPr>
      </p:pic>
      <p:pic>
        <p:nvPicPr>
          <p:cNvPr id="4" name="Picture 2" descr="Diagram&#10;&#10;Description automatically generated">
            <a:extLst>
              <a:ext uri="{FF2B5EF4-FFF2-40B4-BE49-F238E27FC236}">
                <a16:creationId xmlns:a16="http://schemas.microsoft.com/office/drawing/2014/main" id="{EBF061AD-5494-4135-AE89-F5BF6C5ED615}"/>
              </a:ext>
            </a:extLst>
          </p:cNvPr>
          <p:cNvPicPr>
            <a:picLocks noChangeAspect="1"/>
          </p:cNvPicPr>
          <p:nvPr/>
        </p:nvPicPr>
        <p:blipFill rotWithShape="1">
          <a:blip r:embed="rId3"/>
          <a:srcRect b="30692"/>
          <a:stretch/>
        </p:blipFill>
        <p:spPr>
          <a:xfrm>
            <a:off x="5414507" y="261524"/>
            <a:ext cx="6374584" cy="2913434"/>
          </a:xfrm>
          <a:prstGeom prst="rect">
            <a:avLst/>
          </a:prstGeom>
        </p:spPr>
      </p:pic>
      <p:sp>
        <p:nvSpPr>
          <p:cNvPr id="5" name="Rectangle: Rounded Corners 4">
            <a:extLst>
              <a:ext uri="{FF2B5EF4-FFF2-40B4-BE49-F238E27FC236}">
                <a16:creationId xmlns:a16="http://schemas.microsoft.com/office/drawing/2014/main" id="{1CE1D00E-90C9-429A-B71D-F49EBCB341C3}"/>
              </a:ext>
            </a:extLst>
          </p:cNvPr>
          <p:cNvSpPr/>
          <p:nvPr/>
        </p:nvSpPr>
        <p:spPr>
          <a:xfrm>
            <a:off x="8515928" y="851606"/>
            <a:ext cx="836593" cy="1534529"/>
          </a:xfrm>
          <a:prstGeom prst="roundRect">
            <a:avLst/>
          </a:prstGeom>
          <a:solidFill>
            <a:srgbClr val="96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latin typeface="Bahnschrift Light SemiCondensed"/>
                <a:cs typeface="Calibri"/>
              </a:rPr>
              <a:t>COMMON AREAS</a:t>
            </a:r>
            <a:endParaRPr lang="en-US" sz="900">
              <a:latin typeface="Bahnschrift Light SemiCondensed"/>
              <a:cs typeface="Arial"/>
            </a:endParaRPr>
          </a:p>
        </p:txBody>
      </p:sp>
      <p:sp>
        <p:nvSpPr>
          <p:cNvPr id="10" name="Title 1">
            <a:extLst>
              <a:ext uri="{FF2B5EF4-FFF2-40B4-BE49-F238E27FC236}">
                <a16:creationId xmlns:a16="http://schemas.microsoft.com/office/drawing/2014/main" id="{1521A69C-BCEC-43B3-ABD4-80D7AA6223DE}"/>
              </a:ext>
            </a:extLst>
          </p:cNvPr>
          <p:cNvSpPr txBox="1">
            <a:spLocks/>
          </p:cNvSpPr>
          <p:nvPr/>
        </p:nvSpPr>
        <p:spPr>
          <a:xfrm>
            <a:off x="301582" y="1272680"/>
            <a:ext cx="5062718" cy="1264746"/>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ea typeface="+mj-lt"/>
                <a:cs typeface="+mj-lt"/>
              </a:rPr>
              <a:t>15,500 SF to consolidate various client-facing programs into one centralized location centered around a food pantry</a:t>
            </a:r>
            <a:endParaRPr lang="en-US" sz="2400">
              <a:cs typeface="Calibri Light"/>
            </a:endParaRPr>
          </a:p>
        </p:txBody>
      </p:sp>
      <p:sp>
        <p:nvSpPr>
          <p:cNvPr id="6" name="Title 1">
            <a:extLst>
              <a:ext uri="{FF2B5EF4-FFF2-40B4-BE49-F238E27FC236}">
                <a16:creationId xmlns:a16="http://schemas.microsoft.com/office/drawing/2014/main" id="{C0191A73-D5AE-4979-B2AC-7DE7D58DC5C2}"/>
              </a:ext>
            </a:extLst>
          </p:cNvPr>
          <p:cNvSpPr txBox="1">
            <a:spLocks/>
          </p:cNvSpPr>
          <p:nvPr/>
        </p:nvSpPr>
        <p:spPr>
          <a:xfrm>
            <a:off x="8404962" y="3004052"/>
            <a:ext cx="3609489" cy="3492084"/>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000"/>
              </a:spcAft>
            </a:pPr>
            <a:r>
              <a:rPr lang="en-US" sz="2400">
                <a:ea typeface="+mj-lt"/>
                <a:cs typeface="+mj-lt"/>
              </a:rPr>
              <a:t>A welcoming main entry with covered deck &amp; ramp </a:t>
            </a:r>
            <a:endParaRPr lang="en-US" sz="2400">
              <a:latin typeface="Calibri Light"/>
              <a:ea typeface="+mj-lt"/>
              <a:cs typeface="+mj-lt"/>
            </a:endParaRPr>
          </a:p>
          <a:p>
            <a:pPr>
              <a:spcAft>
                <a:spcPts val="1000"/>
              </a:spcAft>
            </a:pPr>
            <a:r>
              <a:rPr lang="en-US" sz="2400">
                <a:latin typeface="Calibri Light"/>
                <a:ea typeface="+mj-lt"/>
                <a:cs typeface="+mj-lt"/>
              </a:rPr>
              <a:t>An open common space to welcome &amp; guide visitors and connect programs together</a:t>
            </a:r>
            <a:endParaRPr lang="en-US" sz="2400">
              <a:cs typeface="Calibri Light"/>
            </a:endParaRPr>
          </a:p>
          <a:p>
            <a:pPr>
              <a:spcAft>
                <a:spcPts val="1000"/>
              </a:spcAft>
            </a:pPr>
            <a:r>
              <a:rPr lang="en-US" sz="2400">
                <a:latin typeface="Calibri Light"/>
                <a:ea typeface="+mj-lt"/>
                <a:cs typeface="+mj-lt"/>
              </a:rPr>
              <a:t>A dry storage area for the pantry serviced by a garage door &amp; loading area</a:t>
            </a:r>
            <a:endParaRPr lang="en-US" sz="2400">
              <a:latin typeface="Calibri Light"/>
              <a:cs typeface="Calibri Light"/>
            </a:endParaRPr>
          </a:p>
        </p:txBody>
      </p:sp>
      <p:sp>
        <p:nvSpPr>
          <p:cNvPr id="18" name="Title 1">
            <a:extLst>
              <a:ext uri="{FF2B5EF4-FFF2-40B4-BE49-F238E27FC236}">
                <a16:creationId xmlns:a16="http://schemas.microsoft.com/office/drawing/2014/main" id="{67F6AAC2-DF9B-49D7-91EC-1FD946CD053C}"/>
              </a:ext>
            </a:extLst>
          </p:cNvPr>
          <p:cNvSpPr txBox="1">
            <a:spLocks/>
          </p:cNvSpPr>
          <p:nvPr/>
        </p:nvSpPr>
        <p:spPr>
          <a:xfrm>
            <a:off x="305508" y="255314"/>
            <a:ext cx="9233263" cy="1096956"/>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cs typeface="Calibri Light"/>
              </a:rPr>
              <a:t>Proposed Layout</a:t>
            </a:r>
          </a:p>
        </p:txBody>
      </p:sp>
    </p:spTree>
    <p:extLst>
      <p:ext uri="{BB962C8B-B14F-4D97-AF65-F5344CB8AC3E}">
        <p14:creationId xmlns:p14="http://schemas.microsoft.com/office/powerpoint/2010/main" val="487633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2F22A4-6FB5-42A0-9402-B77E9FBB2319}"/>
              </a:ext>
            </a:extLst>
          </p:cNvPr>
          <p:cNvSpPr txBox="1">
            <a:spLocks/>
          </p:cNvSpPr>
          <p:nvPr/>
        </p:nvSpPr>
        <p:spPr>
          <a:xfrm>
            <a:off x="305508" y="255314"/>
            <a:ext cx="9233263" cy="1096956"/>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cs typeface="Calibri Light"/>
              </a:rPr>
              <a:t>Projected Sources &amp; Uses</a:t>
            </a:r>
          </a:p>
        </p:txBody>
      </p:sp>
      <p:graphicFrame>
        <p:nvGraphicFramePr>
          <p:cNvPr id="4" name="Table 3"/>
          <p:cNvGraphicFramePr>
            <a:graphicFrameLocks noGrp="1"/>
          </p:cNvGraphicFramePr>
          <p:nvPr>
            <p:extLst>
              <p:ext uri="{D42A27DB-BD31-4B8C-83A1-F6EECF244321}">
                <p14:modId xmlns:p14="http://schemas.microsoft.com/office/powerpoint/2010/main" val="3686993088"/>
              </p:ext>
            </p:extLst>
          </p:nvPr>
        </p:nvGraphicFramePr>
        <p:xfrm>
          <a:off x="905691" y="1630513"/>
          <a:ext cx="10398034" cy="5222556"/>
        </p:xfrm>
        <a:graphic>
          <a:graphicData uri="http://schemas.openxmlformats.org/drawingml/2006/table">
            <a:tbl>
              <a:tblPr firstRow="1" bandRow="1">
                <a:tableStyleId>{5C22544A-7EE6-4342-B048-85BDC9FD1C3A}</a:tableStyleId>
              </a:tblPr>
              <a:tblGrid>
                <a:gridCol w="2515956">
                  <a:extLst>
                    <a:ext uri="{9D8B030D-6E8A-4147-A177-3AD203B41FA5}">
                      <a16:colId xmlns:a16="http://schemas.microsoft.com/office/drawing/2014/main" val="3476592139"/>
                    </a:ext>
                  </a:extLst>
                </a:gridCol>
                <a:gridCol w="1399866">
                  <a:extLst>
                    <a:ext uri="{9D8B030D-6E8A-4147-A177-3AD203B41FA5}">
                      <a16:colId xmlns:a16="http://schemas.microsoft.com/office/drawing/2014/main" val="4136201426"/>
                    </a:ext>
                  </a:extLst>
                </a:gridCol>
                <a:gridCol w="177207">
                  <a:extLst>
                    <a:ext uri="{9D8B030D-6E8A-4147-A177-3AD203B41FA5}">
                      <a16:colId xmlns:a16="http://schemas.microsoft.com/office/drawing/2014/main" val="2212017905"/>
                    </a:ext>
                  </a:extLst>
                </a:gridCol>
                <a:gridCol w="4628302">
                  <a:extLst>
                    <a:ext uri="{9D8B030D-6E8A-4147-A177-3AD203B41FA5}">
                      <a16:colId xmlns:a16="http://schemas.microsoft.com/office/drawing/2014/main" val="4160311836"/>
                    </a:ext>
                  </a:extLst>
                </a:gridCol>
                <a:gridCol w="1676703">
                  <a:extLst>
                    <a:ext uri="{9D8B030D-6E8A-4147-A177-3AD203B41FA5}">
                      <a16:colId xmlns:a16="http://schemas.microsoft.com/office/drawing/2014/main" val="3931133263"/>
                    </a:ext>
                  </a:extLst>
                </a:gridCol>
              </a:tblGrid>
              <a:tr h="427196">
                <a:tc>
                  <a:txBody>
                    <a:bodyPr/>
                    <a:lstStyle/>
                    <a:p>
                      <a:pPr algn="ctr" fontAlgn="b"/>
                      <a:r>
                        <a:rPr lang="en-US" sz="2000" b="1" u="none" strike="noStrike">
                          <a:effectLst/>
                          <a:latin typeface="+mj-lt"/>
                        </a:rPr>
                        <a:t>Sources </a:t>
                      </a:r>
                      <a:endParaRPr lang="en-US" sz="2000" b="1" i="0" u="none" strike="noStrike">
                        <a:solidFill>
                          <a:srgbClr val="000000"/>
                        </a:solidFill>
                        <a:effectLst/>
                        <a:latin typeface="+mj-lt"/>
                      </a:endParaRPr>
                    </a:p>
                  </a:txBody>
                  <a:tcPr marL="9525" marR="9525" marT="9525" marB="0" anchor="b"/>
                </a:tc>
                <a:tc>
                  <a:txBody>
                    <a:bodyPr/>
                    <a:lstStyle/>
                    <a:p>
                      <a:pPr algn="l" fontAlgn="b"/>
                      <a:endParaRPr lang="en-US" sz="2000" b="1" i="0" u="none" strike="noStrike">
                        <a:solidFill>
                          <a:srgbClr val="000000"/>
                        </a:solidFill>
                        <a:effectLst/>
                        <a:latin typeface="+mj-lt"/>
                      </a:endParaRPr>
                    </a:p>
                  </a:txBody>
                  <a:tcPr marL="9525" marR="9525" marT="9525" marB="0" anchor="b"/>
                </a:tc>
                <a:tc rowSpan="9">
                  <a:txBody>
                    <a:bodyPr/>
                    <a:lstStyle/>
                    <a:p>
                      <a:pPr algn="l" fontAlgn="b"/>
                      <a:endParaRPr lang="en-US" sz="2000" b="1" i="0" u="none" strike="noStrike">
                        <a:solidFill>
                          <a:srgbClr val="000000"/>
                        </a:solidFill>
                        <a:effectLst/>
                        <a:latin typeface="+mj-lt"/>
                      </a:endParaRPr>
                    </a:p>
                  </a:txBody>
                  <a:tcPr marL="9525" marR="9525" marT="9525" marB="0" anchor="b"/>
                </a:tc>
                <a:tc>
                  <a:txBody>
                    <a:bodyPr/>
                    <a:lstStyle/>
                    <a:p>
                      <a:pPr algn="ctr" fontAlgn="b"/>
                      <a:r>
                        <a:rPr lang="en-US" sz="2400" b="1" u="none" strike="noStrike">
                          <a:effectLst/>
                          <a:latin typeface="+mj-lt"/>
                        </a:rPr>
                        <a:t>Uses</a:t>
                      </a:r>
                      <a:endParaRPr lang="en-US" sz="2400" b="1" i="0" u="none" strike="noStrike">
                        <a:solidFill>
                          <a:srgbClr val="000000"/>
                        </a:solidFill>
                        <a:effectLst/>
                        <a:latin typeface="+mj-lt"/>
                      </a:endParaRPr>
                    </a:p>
                  </a:txBody>
                  <a:tcPr marL="9525" marR="9525" marT="9525" marB="0" anchor="b"/>
                </a:tc>
                <a:tc>
                  <a:txBody>
                    <a:bodyPr/>
                    <a:lstStyle/>
                    <a:p>
                      <a:pPr algn="l" fontAlgn="b"/>
                      <a:endParaRPr lang="en-US" sz="20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269043942"/>
                  </a:ext>
                </a:extLst>
              </a:tr>
              <a:tr h="427196">
                <a:tc>
                  <a:txBody>
                    <a:bodyPr/>
                    <a:lstStyle/>
                    <a:p>
                      <a:pPr lvl="1" algn="l" fontAlgn="b"/>
                      <a:r>
                        <a:rPr lang="en-US" sz="2000" b="1" i="0" u="none" strike="noStrike">
                          <a:solidFill>
                            <a:srgbClr val="000000"/>
                          </a:solidFill>
                          <a:effectLst/>
                          <a:latin typeface="+mj-lt"/>
                        </a:rPr>
                        <a:t>Mortgage</a:t>
                      </a:r>
                    </a:p>
                  </a:txBody>
                  <a:tcPr marL="9525" marR="9525" marT="9525" marB="0" anchor="b"/>
                </a:tc>
                <a:tc>
                  <a:txBody>
                    <a:bodyPr/>
                    <a:lstStyle/>
                    <a:p>
                      <a:pPr algn="r" fontAlgn="b"/>
                      <a:r>
                        <a:rPr lang="en-US" sz="2000" b="1" u="none" strike="noStrike">
                          <a:effectLst/>
                          <a:latin typeface="+mj-lt"/>
                        </a:rPr>
                        <a:t>$2,000,000 </a:t>
                      </a:r>
                      <a:endParaRPr lang="en-US" sz="2000" b="1" i="0" u="none" strike="noStrike">
                        <a:solidFill>
                          <a:srgbClr val="000000"/>
                        </a:solidFill>
                        <a:effectLst/>
                        <a:latin typeface="+mj-lt"/>
                      </a:endParaRPr>
                    </a:p>
                  </a:txBody>
                  <a:tcPr marL="9525" marR="9525" marT="9525" marB="0" anchor="b"/>
                </a:tc>
                <a:tc vMerge="1">
                  <a:txBody>
                    <a:bodyPr/>
                    <a:lstStyle/>
                    <a:p>
                      <a:pPr algn="l" fontAlgn="b"/>
                      <a:endParaRPr lang="en-US" sz="2000" b="1" i="0" u="none" strike="noStrike">
                        <a:solidFill>
                          <a:srgbClr val="000000"/>
                        </a:solidFill>
                        <a:effectLst/>
                        <a:latin typeface="+mj-lt"/>
                      </a:endParaRPr>
                    </a:p>
                  </a:txBody>
                  <a:tcPr marL="9525" marR="9525" marT="9525" marB="0" anchor="b"/>
                </a:tc>
                <a:tc>
                  <a:txBody>
                    <a:bodyPr/>
                    <a:lstStyle/>
                    <a:p>
                      <a:pPr lvl="1" algn="l" fontAlgn="b"/>
                      <a:r>
                        <a:rPr lang="en-US" sz="2000" b="1" u="none" strike="noStrike">
                          <a:effectLst/>
                          <a:latin typeface="+mj-lt"/>
                        </a:rPr>
                        <a:t>Site Acquisition</a:t>
                      </a:r>
                      <a:endParaRPr lang="en-US" sz="2000" b="1" i="0" u="none" strike="noStrike">
                        <a:solidFill>
                          <a:srgbClr val="000000"/>
                        </a:solidFill>
                        <a:effectLst/>
                        <a:latin typeface="+mj-lt"/>
                      </a:endParaRPr>
                    </a:p>
                  </a:txBody>
                  <a:tcPr marL="9525" marR="9525" marT="9525" marB="0" anchor="b"/>
                </a:tc>
                <a:tc>
                  <a:txBody>
                    <a:bodyPr/>
                    <a:lstStyle/>
                    <a:p>
                      <a:pPr algn="r" fontAlgn="b"/>
                      <a:r>
                        <a:rPr lang="en-US" sz="2000" b="1" u="none" strike="noStrike">
                          <a:effectLst/>
                          <a:latin typeface="+mj-lt"/>
                        </a:rPr>
                        <a:t>$485,000 </a:t>
                      </a:r>
                      <a:endParaRPr lang="en-US" sz="20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84473455"/>
                  </a:ext>
                </a:extLst>
              </a:tr>
              <a:tr h="427196">
                <a:tc>
                  <a:txBody>
                    <a:bodyPr/>
                    <a:lstStyle/>
                    <a:p>
                      <a:pPr lvl="1" algn="l" fontAlgn="b"/>
                      <a:r>
                        <a:rPr lang="en-US" sz="2000" b="1" u="none" strike="noStrike">
                          <a:effectLst/>
                          <a:latin typeface="+mj-lt"/>
                        </a:rPr>
                        <a:t>USDA Grant</a:t>
                      </a:r>
                      <a:endParaRPr lang="en-US" sz="2000" b="1" i="0" u="none" strike="noStrike">
                        <a:solidFill>
                          <a:srgbClr val="000000"/>
                        </a:solidFill>
                        <a:effectLst/>
                        <a:latin typeface="+mj-lt"/>
                      </a:endParaRPr>
                    </a:p>
                  </a:txBody>
                  <a:tcPr marL="9525" marR="9525" marT="9525" marB="0" anchor="b"/>
                </a:tc>
                <a:tc>
                  <a:txBody>
                    <a:bodyPr/>
                    <a:lstStyle/>
                    <a:p>
                      <a:pPr algn="r" fontAlgn="b"/>
                      <a:r>
                        <a:rPr lang="en-US" sz="2000" b="1" u="none" strike="noStrike">
                          <a:effectLst/>
                          <a:latin typeface="+mj-lt"/>
                        </a:rPr>
                        <a:t>$1,000,000 </a:t>
                      </a:r>
                      <a:endParaRPr lang="en-US" sz="2000" b="1" i="0" u="none" strike="noStrike">
                        <a:solidFill>
                          <a:srgbClr val="000000"/>
                        </a:solidFill>
                        <a:effectLst/>
                        <a:latin typeface="+mj-lt"/>
                      </a:endParaRPr>
                    </a:p>
                  </a:txBody>
                  <a:tcPr marL="9525" marR="9525" marT="9525" marB="0" anchor="b"/>
                </a:tc>
                <a:tc vMerge="1">
                  <a:txBody>
                    <a:bodyPr/>
                    <a:lstStyle/>
                    <a:p>
                      <a:pPr algn="l" fontAlgn="b"/>
                      <a:endParaRPr lang="en-US" sz="2000" b="1" i="0" u="none" strike="noStrike">
                        <a:solidFill>
                          <a:srgbClr val="000000"/>
                        </a:solidFill>
                        <a:effectLst/>
                        <a:latin typeface="+mj-lt"/>
                      </a:endParaRPr>
                    </a:p>
                  </a:txBody>
                  <a:tcPr marL="9525" marR="9525" marT="9525" marB="0" anchor="b"/>
                </a:tc>
                <a:tc>
                  <a:txBody>
                    <a:bodyPr/>
                    <a:lstStyle/>
                    <a:p>
                      <a:pPr lvl="1" algn="l" fontAlgn="b"/>
                      <a:r>
                        <a:rPr lang="en-US" sz="2000" b="1" u="none" strike="noStrike">
                          <a:effectLst/>
                          <a:latin typeface="+mj-lt"/>
                        </a:rPr>
                        <a:t>Renovation</a:t>
                      </a:r>
                      <a:endParaRPr lang="en-US" sz="2000" b="1" i="0" u="none" strike="noStrike">
                        <a:solidFill>
                          <a:srgbClr val="000000"/>
                        </a:solidFill>
                        <a:effectLst/>
                        <a:latin typeface="+mj-lt"/>
                      </a:endParaRPr>
                    </a:p>
                  </a:txBody>
                  <a:tcPr marL="9525" marR="9525" marT="9525" marB="0" anchor="b"/>
                </a:tc>
                <a:tc>
                  <a:txBody>
                    <a:bodyPr/>
                    <a:lstStyle/>
                    <a:p>
                      <a:pPr algn="r" fontAlgn="b"/>
                      <a:r>
                        <a:rPr lang="en-US" sz="2000" b="1" u="none" strike="noStrike">
                          <a:effectLst/>
                          <a:latin typeface="+mj-lt"/>
                        </a:rPr>
                        <a:t>$5,563,000 </a:t>
                      </a:r>
                      <a:endParaRPr lang="en-US" sz="20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983007634"/>
                  </a:ext>
                </a:extLst>
              </a:tr>
              <a:tr h="427196">
                <a:tc>
                  <a:txBody>
                    <a:bodyPr/>
                    <a:lstStyle/>
                    <a:p>
                      <a:pPr lvl="1" algn="l" fontAlgn="b"/>
                      <a:r>
                        <a:rPr lang="en-US" sz="2000" b="1" i="0" u="none" strike="noStrike">
                          <a:solidFill>
                            <a:srgbClr val="000000"/>
                          </a:solidFill>
                          <a:effectLst/>
                          <a:latin typeface="+mj-lt"/>
                        </a:rPr>
                        <a:t>State Earmarks &amp; UPP Grant</a:t>
                      </a:r>
                    </a:p>
                  </a:txBody>
                  <a:tcPr marL="9525" marR="9525" marT="9525" marB="0" anchor="b"/>
                </a:tc>
                <a:tc>
                  <a:txBody>
                    <a:bodyPr/>
                    <a:lstStyle/>
                    <a:p>
                      <a:pPr algn="r" fontAlgn="b"/>
                      <a:r>
                        <a:rPr lang="en-US" sz="2000" b="1" u="none" strike="noStrike">
                          <a:effectLst/>
                          <a:latin typeface="+mj-lt"/>
                        </a:rPr>
                        <a:t>$806,250 </a:t>
                      </a:r>
                      <a:endParaRPr lang="en-US" sz="2000" b="1" i="0" u="none" strike="noStrike">
                        <a:solidFill>
                          <a:srgbClr val="000000"/>
                        </a:solidFill>
                        <a:effectLst/>
                        <a:latin typeface="+mj-lt"/>
                      </a:endParaRPr>
                    </a:p>
                  </a:txBody>
                  <a:tcPr marL="9525" marR="9525" marT="9525" marB="0" anchor="b"/>
                </a:tc>
                <a:tc vMerge="1">
                  <a:txBody>
                    <a:bodyPr/>
                    <a:lstStyle/>
                    <a:p>
                      <a:pPr algn="l" fontAlgn="b"/>
                      <a:endParaRPr lang="en-US" sz="2000" b="1" i="0" u="none" strike="noStrike">
                        <a:solidFill>
                          <a:srgbClr val="000000"/>
                        </a:solidFill>
                        <a:effectLst/>
                        <a:latin typeface="+mj-lt"/>
                      </a:endParaRPr>
                    </a:p>
                  </a:txBody>
                  <a:tcPr marL="9525" marR="9525" marT="9525" marB="0" anchor="b"/>
                </a:tc>
                <a:tc>
                  <a:txBody>
                    <a:bodyPr/>
                    <a:lstStyle/>
                    <a:p>
                      <a:pPr lvl="1" algn="l" fontAlgn="b"/>
                      <a:r>
                        <a:rPr lang="en-US" sz="2000" b="1" u="none" strike="noStrike" err="1">
                          <a:effectLst/>
                          <a:latin typeface="+mj-lt"/>
                        </a:rPr>
                        <a:t>Sitework</a:t>
                      </a:r>
                      <a:endParaRPr lang="en-US" sz="2000" b="1" i="0" u="none" strike="noStrike">
                        <a:solidFill>
                          <a:srgbClr val="000000"/>
                        </a:solidFill>
                        <a:effectLst/>
                        <a:latin typeface="+mj-lt"/>
                      </a:endParaRPr>
                    </a:p>
                  </a:txBody>
                  <a:tcPr marL="9525" marR="9525" marT="9525" marB="0" anchor="b"/>
                </a:tc>
                <a:tc>
                  <a:txBody>
                    <a:bodyPr/>
                    <a:lstStyle/>
                    <a:p>
                      <a:pPr algn="r" fontAlgn="b"/>
                      <a:r>
                        <a:rPr lang="en-US" sz="2000" b="1" u="none" strike="noStrike">
                          <a:effectLst/>
                          <a:latin typeface="+mj-lt"/>
                        </a:rPr>
                        <a:t>$551,562 </a:t>
                      </a:r>
                      <a:endParaRPr lang="en-US" sz="20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954245750"/>
                  </a:ext>
                </a:extLst>
              </a:tr>
              <a:tr h="427196">
                <a:tc>
                  <a:txBody>
                    <a:bodyPr/>
                    <a:lstStyle/>
                    <a:p>
                      <a:pPr lvl="1" algn="l" fontAlgn="b"/>
                      <a:r>
                        <a:rPr lang="en-US" sz="2000" b="1" i="0" u="none" strike="noStrike">
                          <a:solidFill>
                            <a:srgbClr val="000000"/>
                          </a:solidFill>
                          <a:effectLst/>
                          <a:latin typeface="+mj-lt"/>
                        </a:rPr>
                        <a:t>Fundraising to Date</a:t>
                      </a:r>
                    </a:p>
                  </a:txBody>
                  <a:tcPr marL="9525" marR="9525" marT="9525" marB="0" anchor="b"/>
                </a:tc>
                <a:tc>
                  <a:txBody>
                    <a:bodyPr/>
                    <a:lstStyle/>
                    <a:p>
                      <a:pPr algn="r" fontAlgn="b"/>
                      <a:r>
                        <a:rPr lang="en-US" sz="2000" b="1" u="none" strike="noStrike">
                          <a:effectLst/>
                          <a:latin typeface="+mj-lt"/>
                        </a:rPr>
                        <a:t>$1,000,000 </a:t>
                      </a:r>
                      <a:endParaRPr lang="en-US" sz="2000" b="1" i="0" u="none" strike="noStrike">
                        <a:solidFill>
                          <a:srgbClr val="000000"/>
                        </a:solidFill>
                        <a:effectLst/>
                        <a:latin typeface="+mj-lt"/>
                      </a:endParaRPr>
                    </a:p>
                  </a:txBody>
                  <a:tcPr marL="9525" marR="9525" marT="9525" marB="0" anchor="b"/>
                </a:tc>
                <a:tc vMerge="1">
                  <a:txBody>
                    <a:bodyPr/>
                    <a:lstStyle/>
                    <a:p>
                      <a:pPr algn="l" fontAlgn="b"/>
                      <a:endParaRPr lang="en-US" sz="2000" b="1" i="0" u="none" strike="noStrike">
                        <a:solidFill>
                          <a:srgbClr val="000000"/>
                        </a:solidFill>
                        <a:effectLst/>
                        <a:latin typeface="+mj-lt"/>
                      </a:endParaRPr>
                    </a:p>
                  </a:txBody>
                  <a:tcPr marL="9525" marR="9525" marT="9525" marB="0" anchor="b"/>
                </a:tc>
                <a:tc>
                  <a:txBody>
                    <a:bodyPr/>
                    <a:lstStyle/>
                    <a:p>
                      <a:pPr lvl="1" algn="l" fontAlgn="b"/>
                      <a:r>
                        <a:rPr lang="en-US" sz="2000" b="1" u="none" strike="noStrike">
                          <a:effectLst/>
                          <a:latin typeface="+mj-lt"/>
                        </a:rPr>
                        <a:t>Project Design </a:t>
                      </a:r>
                      <a:endParaRPr lang="en-US" sz="2000" b="1" i="0" u="none" strike="noStrike">
                        <a:solidFill>
                          <a:srgbClr val="000000"/>
                        </a:solidFill>
                        <a:effectLst/>
                        <a:latin typeface="+mj-lt"/>
                      </a:endParaRPr>
                    </a:p>
                  </a:txBody>
                  <a:tcPr marL="9525" marR="9525" marT="9525" marB="0" anchor="b"/>
                </a:tc>
                <a:tc>
                  <a:txBody>
                    <a:bodyPr/>
                    <a:lstStyle/>
                    <a:p>
                      <a:pPr algn="r" fontAlgn="b"/>
                      <a:r>
                        <a:rPr lang="en-US" sz="2000" b="1" u="none" strike="noStrike">
                          <a:effectLst/>
                          <a:latin typeface="+mj-lt"/>
                        </a:rPr>
                        <a:t>$195,657 </a:t>
                      </a:r>
                      <a:endParaRPr lang="en-US" sz="20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4013362793"/>
                  </a:ext>
                </a:extLst>
              </a:tr>
              <a:tr h="427196">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2000" b="1" u="none" strike="noStrike" kern="1200">
                          <a:solidFill>
                            <a:schemeClr val="dk1"/>
                          </a:solidFill>
                          <a:effectLst/>
                          <a:latin typeface="+mj-lt"/>
                          <a:ea typeface="+mn-ea"/>
                          <a:cs typeface="+mn-cs"/>
                        </a:rPr>
                        <a:t>Agency Reserves</a:t>
                      </a:r>
                      <a:endParaRPr lang="en-US" sz="2000" b="1" i="0" u="none" strike="noStrike" kern="1200">
                        <a:solidFill>
                          <a:srgbClr val="000000"/>
                        </a:solidFill>
                        <a:effectLst/>
                        <a:latin typeface="+mj-lt"/>
                        <a:ea typeface="+mn-ea"/>
                        <a:cs typeface="+mn-cs"/>
                      </a:endParaRPr>
                    </a:p>
                  </a:txBody>
                  <a:tcPr marL="9525" marR="9525" marT="9525" marB="0" anchor="b"/>
                </a:tc>
                <a:tc>
                  <a:txBody>
                    <a:bodyPr/>
                    <a:lstStyle/>
                    <a:p>
                      <a:pPr algn="r" fontAlgn="b"/>
                      <a:r>
                        <a:rPr lang="en-US" sz="2000" b="1" i="0" u="none" strike="noStrike">
                          <a:solidFill>
                            <a:srgbClr val="000000"/>
                          </a:solidFill>
                          <a:effectLst/>
                          <a:latin typeface="+mj-lt"/>
                        </a:rPr>
                        <a:t>      $300,000</a:t>
                      </a:r>
                    </a:p>
                  </a:txBody>
                  <a:tcPr marL="9525" marR="9525" marT="9525" marB="0" anchor="b"/>
                </a:tc>
                <a:tc vMerge="1">
                  <a:txBody>
                    <a:bodyPr/>
                    <a:lstStyle/>
                    <a:p>
                      <a:pPr algn="l" fontAlgn="b"/>
                      <a:endParaRPr lang="en-US" sz="2000" b="1" i="0" u="none" strike="noStrike">
                        <a:solidFill>
                          <a:srgbClr val="000000"/>
                        </a:solidFill>
                        <a:effectLst/>
                        <a:latin typeface="+mj-lt"/>
                      </a:endParaRPr>
                    </a:p>
                  </a:txBody>
                  <a:tcPr marL="9525" marR="9525" marT="9525" marB="0" anchor="b"/>
                </a:tc>
                <a:tc>
                  <a:txBody>
                    <a:bodyPr/>
                    <a:lstStyle/>
                    <a:p>
                      <a:pPr lvl="1" algn="l" fontAlgn="b"/>
                      <a:r>
                        <a:rPr lang="en-US" sz="2000" b="1" u="none" strike="noStrike">
                          <a:effectLst/>
                          <a:latin typeface="+mj-lt"/>
                        </a:rPr>
                        <a:t>General conditions &amp; requirements</a:t>
                      </a:r>
                      <a:endParaRPr lang="en-US" sz="2000" b="1" i="0" u="none" strike="noStrike">
                        <a:solidFill>
                          <a:srgbClr val="000000"/>
                        </a:solidFill>
                        <a:effectLst/>
                        <a:latin typeface="+mj-lt"/>
                      </a:endParaRPr>
                    </a:p>
                  </a:txBody>
                  <a:tcPr marL="9525" marR="9525" marT="9525" marB="0" anchor="b"/>
                </a:tc>
                <a:tc>
                  <a:txBody>
                    <a:bodyPr/>
                    <a:lstStyle/>
                    <a:p>
                      <a:pPr algn="r" fontAlgn="b"/>
                      <a:r>
                        <a:rPr lang="en-US" sz="2000" b="1" u="none" strike="noStrike">
                          <a:effectLst/>
                          <a:latin typeface="+mj-lt"/>
                        </a:rPr>
                        <a:t>$498,199 </a:t>
                      </a:r>
                      <a:endParaRPr lang="en-US" sz="20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936376105"/>
                  </a:ext>
                </a:extLst>
              </a:tr>
              <a:tr h="448556">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2000" b="1" u="none" strike="noStrike" kern="1200">
                          <a:solidFill>
                            <a:schemeClr val="dk1"/>
                          </a:solidFill>
                          <a:effectLst/>
                          <a:latin typeface="+mj-lt"/>
                          <a:ea typeface="+mn-ea"/>
                          <a:cs typeface="+mn-cs"/>
                        </a:rPr>
                        <a:t>Future Fundraising Planned</a:t>
                      </a:r>
                      <a:endParaRPr lang="en-US" sz="2000" b="1" i="0" u="none" strike="noStrike" kern="1200">
                        <a:solidFill>
                          <a:srgbClr val="000000"/>
                        </a:solidFill>
                        <a:effectLst/>
                        <a:latin typeface="+mj-lt"/>
                        <a:ea typeface="+mn-ea"/>
                        <a:cs typeface="+mn-cs"/>
                      </a:endParaRPr>
                    </a:p>
                  </a:txBody>
                  <a:tcPr marL="9525" marR="9525" marT="9525" marB="0" anchor="b"/>
                </a:tc>
                <a:tc>
                  <a:txBody>
                    <a:bodyPr/>
                    <a:lstStyle/>
                    <a:p>
                      <a:pPr algn="r" fontAlgn="b"/>
                      <a:r>
                        <a:rPr lang="en-US" sz="2000" b="1" u="none" strike="noStrike">
                          <a:effectLst/>
                          <a:latin typeface="+mj-lt"/>
                        </a:rPr>
                        <a:t>      $276,277 </a:t>
                      </a:r>
                      <a:endParaRPr lang="en-US" sz="2000" b="1" i="0" u="none" strike="noStrike">
                        <a:solidFill>
                          <a:srgbClr val="000000"/>
                        </a:solidFill>
                        <a:effectLst/>
                        <a:latin typeface="+mj-lt"/>
                      </a:endParaRPr>
                    </a:p>
                  </a:txBody>
                  <a:tcPr marL="9525" marR="9525" marT="9525" marB="0" anchor="b"/>
                </a:tc>
                <a:tc vMerge="1">
                  <a:txBody>
                    <a:bodyPr/>
                    <a:lstStyle/>
                    <a:p>
                      <a:pPr algn="l" fontAlgn="b"/>
                      <a:endParaRPr lang="en-US" sz="2000" b="1" i="0" u="none" strike="noStrike">
                        <a:solidFill>
                          <a:srgbClr val="000000"/>
                        </a:solidFill>
                        <a:effectLst/>
                        <a:latin typeface="+mj-lt"/>
                      </a:endParaRPr>
                    </a:p>
                  </a:txBody>
                  <a:tcPr marL="9525" marR="9525" marT="9525" marB="0" anchor="b"/>
                </a:tc>
                <a:tc>
                  <a:txBody>
                    <a:bodyPr/>
                    <a:lstStyle/>
                    <a:p>
                      <a:pPr lvl="1" algn="l" fontAlgn="b"/>
                      <a:r>
                        <a:rPr lang="en-US" sz="2000" b="1" u="none" strike="noStrike">
                          <a:effectLst/>
                          <a:latin typeface="+mj-lt"/>
                        </a:rPr>
                        <a:t>Permits, bonds, insurance</a:t>
                      </a:r>
                      <a:endParaRPr lang="en-US" sz="2000" b="1" i="0" u="none" strike="noStrike">
                        <a:solidFill>
                          <a:srgbClr val="000000"/>
                        </a:solidFill>
                        <a:effectLst/>
                        <a:latin typeface="+mj-lt"/>
                      </a:endParaRPr>
                    </a:p>
                  </a:txBody>
                  <a:tcPr marL="9525" marR="9525" marT="9525" marB="0" anchor="b"/>
                </a:tc>
                <a:tc>
                  <a:txBody>
                    <a:bodyPr/>
                    <a:lstStyle/>
                    <a:p>
                      <a:pPr algn="r" fontAlgn="b"/>
                      <a:r>
                        <a:rPr lang="en-US" sz="2000" b="1" u="none" strike="noStrike">
                          <a:effectLst/>
                          <a:latin typeface="+mj-lt"/>
                        </a:rPr>
                        <a:t>$55,902 </a:t>
                      </a:r>
                      <a:endParaRPr lang="en-US" sz="20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139374688"/>
                  </a:ext>
                </a:extLst>
              </a:tr>
              <a:tr h="427196">
                <a:tc>
                  <a:txBody>
                    <a:bodyPr/>
                    <a:lstStyle/>
                    <a:p>
                      <a:pPr lvl="1" algn="l" fontAlgn="b"/>
                      <a:r>
                        <a:rPr lang="en-US" sz="2000" b="1" i="0" u="none" strike="noStrike">
                          <a:solidFill>
                            <a:srgbClr val="000000"/>
                          </a:solidFill>
                          <a:effectLst/>
                          <a:latin typeface="+mj-lt"/>
                        </a:rPr>
                        <a:t>Other Funding</a:t>
                      </a:r>
                    </a:p>
                  </a:txBody>
                  <a:tcPr marL="9525" marR="9525" marT="9525" marB="0" anchor="b"/>
                </a:tc>
                <a:tc>
                  <a:txBody>
                    <a:bodyPr/>
                    <a:lstStyle/>
                    <a:p>
                      <a:pPr algn="r" fontAlgn="b"/>
                      <a:r>
                        <a:rPr lang="en-US" sz="2000" b="1" i="0" u="none" strike="noStrike">
                          <a:solidFill>
                            <a:srgbClr val="000000"/>
                          </a:solidFill>
                          <a:effectLst/>
                          <a:latin typeface="+mj-lt"/>
                        </a:rPr>
                        <a:t>$3,000,000</a:t>
                      </a:r>
                    </a:p>
                  </a:txBody>
                  <a:tcPr marL="9525" marR="9525" marT="9525" marB="0" anchor="b"/>
                </a:tc>
                <a:tc vMerge="1">
                  <a:txBody>
                    <a:bodyPr/>
                    <a:lstStyle/>
                    <a:p>
                      <a:pPr algn="l" fontAlgn="b"/>
                      <a:endParaRPr lang="en-US" sz="2000" b="1" i="0" u="none" strike="noStrike">
                        <a:solidFill>
                          <a:srgbClr val="000000"/>
                        </a:solidFill>
                        <a:effectLst/>
                        <a:latin typeface="+mj-lt"/>
                      </a:endParaRPr>
                    </a:p>
                  </a:txBody>
                  <a:tcPr marL="9525" marR="9525" marT="9525" marB="0" anchor="b"/>
                </a:tc>
                <a:tc>
                  <a:txBody>
                    <a:bodyPr/>
                    <a:lstStyle/>
                    <a:p>
                      <a:pPr lvl="1" algn="l" fontAlgn="b"/>
                      <a:r>
                        <a:rPr lang="en-US" sz="2000" b="1" i="0" u="none" strike="noStrike">
                          <a:solidFill>
                            <a:srgbClr val="000000"/>
                          </a:solidFill>
                          <a:effectLst/>
                          <a:latin typeface="+mj-lt"/>
                        </a:rPr>
                        <a:t>Other (Furniture, Legal, Landscaping, Bus Stop, Generator, Contingency, Testing, Certifications, etc.)</a:t>
                      </a:r>
                    </a:p>
                  </a:txBody>
                  <a:tcPr marL="9525" marR="9525" marT="9525" marB="0" anchor="b"/>
                </a:tc>
                <a:tc>
                  <a:txBody>
                    <a:bodyPr/>
                    <a:lstStyle/>
                    <a:p>
                      <a:pPr algn="r" fontAlgn="b"/>
                      <a:r>
                        <a:rPr lang="en-US" sz="2000" b="1" i="0" u="none" strike="noStrike">
                          <a:solidFill>
                            <a:srgbClr val="000000"/>
                          </a:solidFill>
                          <a:effectLst/>
                          <a:latin typeface="+mj-lt"/>
                        </a:rPr>
                        <a:t>$1,033,207</a:t>
                      </a:r>
                    </a:p>
                  </a:txBody>
                  <a:tcPr marL="9525" marR="9525" marT="9525" marB="0" anchor="b"/>
                </a:tc>
                <a:extLst>
                  <a:ext uri="{0D108BD9-81ED-4DB2-BD59-A6C34878D82A}">
                    <a16:rowId xmlns:a16="http://schemas.microsoft.com/office/drawing/2014/main" val="2948056813"/>
                  </a:ext>
                </a:extLst>
              </a:tr>
              <a:tr h="427196">
                <a:tc>
                  <a:txBody>
                    <a:bodyPr/>
                    <a:lstStyle/>
                    <a:p>
                      <a:pPr lvl="1" algn="l" fontAlgn="b"/>
                      <a:r>
                        <a:rPr lang="en-US" sz="2000" b="1" u="none" strike="noStrike">
                          <a:effectLst/>
                          <a:latin typeface="+mj-lt"/>
                        </a:rPr>
                        <a:t>TOTAL</a:t>
                      </a:r>
                      <a:endParaRPr lang="en-US" sz="2000" b="1" i="0" u="none" strike="noStrike">
                        <a:solidFill>
                          <a:srgbClr val="000000"/>
                        </a:solidFill>
                        <a:effectLst/>
                        <a:latin typeface="+mj-lt"/>
                      </a:endParaRPr>
                    </a:p>
                  </a:txBody>
                  <a:tcPr marL="9525" marR="9525" marT="9525" marB="0" anchor="b"/>
                </a:tc>
                <a:tc>
                  <a:txBody>
                    <a:bodyPr/>
                    <a:lstStyle/>
                    <a:p>
                      <a:pPr algn="r" fontAlgn="b"/>
                      <a:r>
                        <a:rPr lang="en-US" sz="2000" b="1" u="none" strike="noStrike">
                          <a:effectLst/>
                          <a:latin typeface="+mj-lt"/>
                        </a:rPr>
                        <a:t>$8,382,527</a:t>
                      </a:r>
                      <a:endParaRPr lang="en-US" sz="2000" b="1" i="0" u="none" strike="noStrike">
                        <a:solidFill>
                          <a:srgbClr val="000000"/>
                        </a:solidFill>
                        <a:effectLst/>
                        <a:latin typeface="+mj-lt"/>
                      </a:endParaRPr>
                    </a:p>
                  </a:txBody>
                  <a:tcPr marL="9525" marR="9525" marT="9525" marB="0" anchor="b"/>
                </a:tc>
                <a:tc vMerge="1">
                  <a:txBody>
                    <a:bodyPr/>
                    <a:lstStyle/>
                    <a:p>
                      <a:pPr algn="l" fontAlgn="b"/>
                      <a:endParaRPr lang="en-US" sz="2000" b="1" i="0" u="none" strike="noStrike">
                        <a:solidFill>
                          <a:srgbClr val="000000"/>
                        </a:solidFill>
                        <a:effectLst/>
                        <a:latin typeface="+mj-lt"/>
                      </a:endParaRPr>
                    </a:p>
                  </a:txBody>
                  <a:tcPr marL="9525" marR="9525" marT="9525" marB="0" anchor="b"/>
                </a:tc>
                <a:tc>
                  <a:txBody>
                    <a:bodyPr/>
                    <a:lstStyle/>
                    <a:p>
                      <a:pPr lvl="1" algn="l" fontAlgn="b"/>
                      <a:r>
                        <a:rPr lang="en-US" sz="2000" b="1" u="none" strike="noStrike">
                          <a:effectLst/>
                          <a:latin typeface="+mj-lt"/>
                        </a:rPr>
                        <a:t>TOTAL</a:t>
                      </a:r>
                      <a:endParaRPr lang="en-US" sz="2000" b="1" i="0" u="none" strike="noStrike">
                        <a:solidFill>
                          <a:srgbClr val="000000"/>
                        </a:solidFill>
                        <a:effectLst/>
                        <a:latin typeface="+mj-lt"/>
                      </a:endParaRPr>
                    </a:p>
                  </a:txBody>
                  <a:tcPr marL="9525" marR="9525" marT="9525" marB="0" anchor="b"/>
                </a:tc>
                <a:tc>
                  <a:txBody>
                    <a:bodyPr/>
                    <a:lstStyle/>
                    <a:p>
                      <a:pPr algn="r" fontAlgn="b"/>
                      <a:r>
                        <a:rPr lang="en-US" sz="2000" b="1" u="none" strike="noStrike">
                          <a:effectLst/>
                          <a:latin typeface="+mj-lt"/>
                        </a:rPr>
                        <a:t>$8,382,527</a:t>
                      </a:r>
                      <a:endParaRPr lang="en-US" sz="20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797703031"/>
                  </a:ext>
                </a:extLst>
              </a:tr>
              <a:tr h="427196">
                <a:tc gridSpan="2">
                  <a:txBody>
                    <a:bodyPr/>
                    <a:lstStyle/>
                    <a:p>
                      <a:pPr algn="ctr" fontAlgn="b"/>
                      <a:endParaRPr lang="en-US" sz="3200" b="1" i="0" u="none" strike="noStrike">
                        <a:solidFill>
                          <a:srgbClr val="000000"/>
                        </a:solidFill>
                        <a:effectLst/>
                        <a:latin typeface="+mj-lt"/>
                      </a:endParaRPr>
                    </a:p>
                  </a:txBody>
                  <a:tcPr marL="9525" marR="9525" marT="9525" marB="0" anchor="b"/>
                </a:tc>
                <a:tc hMerge="1">
                  <a:txBody>
                    <a:bodyPr/>
                    <a:lstStyle/>
                    <a:p>
                      <a:pPr algn="l" fontAlgn="b"/>
                      <a:endParaRPr lang="en-US" sz="2000" b="1" i="0" u="none" strike="noStrike">
                        <a:solidFill>
                          <a:srgbClr val="000000"/>
                        </a:solidFill>
                        <a:effectLst/>
                        <a:latin typeface="+mj-lt"/>
                      </a:endParaRPr>
                    </a:p>
                  </a:txBody>
                  <a:tcPr marL="9525" marR="9525" marT="9525" marB="0" anchor="b"/>
                </a:tc>
                <a:tc gridSpan="3">
                  <a:txBody>
                    <a:bodyPr/>
                    <a:lstStyle/>
                    <a:p>
                      <a:pPr algn="ctr" fontAlgn="b"/>
                      <a:endParaRPr lang="en-US" sz="3200" b="1" i="0" u="none" strike="noStrike">
                        <a:solidFill>
                          <a:srgbClr val="000000"/>
                        </a:solidFill>
                        <a:effectLst/>
                        <a:latin typeface="+mj-lt"/>
                      </a:endParaRPr>
                    </a:p>
                  </a:txBody>
                  <a:tcPr marL="9525" marR="9525" marT="9525" marB="0" anchor="b"/>
                </a:tc>
                <a:tc hMerge="1">
                  <a:txBody>
                    <a:bodyPr/>
                    <a:lstStyle/>
                    <a:p>
                      <a:pPr algn="l" fontAlgn="b"/>
                      <a:endParaRPr lang="en-US" sz="2000" b="1" i="0" u="none" strike="noStrike">
                        <a:solidFill>
                          <a:srgbClr val="000000"/>
                        </a:solidFill>
                        <a:effectLst/>
                        <a:latin typeface="+mj-lt"/>
                      </a:endParaRPr>
                    </a:p>
                  </a:txBody>
                  <a:tcPr marL="9525" marR="9525" marT="9525" marB="0" anchor="b"/>
                </a:tc>
                <a:tc hMerge="1">
                  <a:txBody>
                    <a:bodyPr/>
                    <a:lstStyle/>
                    <a:p>
                      <a:pPr algn="l" fontAlgn="b"/>
                      <a:endParaRPr lang="en-US" sz="20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843335233"/>
                  </a:ext>
                </a:extLst>
              </a:tr>
            </a:tbl>
          </a:graphicData>
        </a:graphic>
      </p:graphicFrame>
    </p:spTree>
    <p:extLst>
      <p:ext uri="{BB962C8B-B14F-4D97-AF65-F5344CB8AC3E}">
        <p14:creationId xmlns:p14="http://schemas.microsoft.com/office/powerpoint/2010/main" val="331903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7B65C2-73EF-4BF1-9D59-E1419178742F}"/>
              </a:ext>
            </a:extLst>
          </p:cNvPr>
          <p:cNvSpPr>
            <a:spLocks noGrp="1"/>
          </p:cNvSpPr>
          <p:nvPr>
            <p:ph type="title"/>
          </p:nvPr>
        </p:nvSpPr>
        <p:spPr>
          <a:xfrm>
            <a:off x="444726" y="692202"/>
            <a:ext cx="3953625" cy="762790"/>
          </a:xfrm>
        </p:spPr>
        <p:txBody>
          <a:bodyPr anchor="t">
            <a:normAutofit/>
          </a:bodyPr>
          <a:lstStyle/>
          <a:p>
            <a:r>
              <a:rPr lang="en-US">
                <a:solidFill>
                  <a:schemeClr val="bg1"/>
                </a:solidFill>
                <a:cs typeface="Calibri Light"/>
              </a:rPr>
              <a:t>Regional Impact</a:t>
            </a:r>
            <a:endParaRPr lang="en-US">
              <a:solidFill>
                <a:schemeClr val="bg1"/>
              </a:solidFill>
            </a:endParaRPr>
          </a:p>
        </p:txBody>
      </p:sp>
      <p:sp>
        <p:nvSpPr>
          <p:cNvPr id="3" name="Content Placeholder 2">
            <a:extLst>
              <a:ext uri="{FF2B5EF4-FFF2-40B4-BE49-F238E27FC236}">
                <a16:creationId xmlns:a16="http://schemas.microsoft.com/office/drawing/2014/main" id="{2EE9D063-A2A2-4E3C-B023-627B027DB00E}"/>
              </a:ext>
            </a:extLst>
          </p:cNvPr>
          <p:cNvSpPr>
            <a:spLocks noGrp="1"/>
          </p:cNvSpPr>
          <p:nvPr>
            <p:ph idx="1"/>
          </p:nvPr>
        </p:nvSpPr>
        <p:spPr>
          <a:xfrm>
            <a:off x="721508" y="1534886"/>
            <a:ext cx="3384000" cy="4693885"/>
          </a:xfrm>
        </p:spPr>
        <p:txBody>
          <a:bodyPr vert="horz" lIns="91440" tIns="45720" rIns="91440" bIns="45720" rtlCol="0" anchor="t">
            <a:normAutofit fontScale="92500"/>
          </a:bodyPr>
          <a:lstStyle/>
          <a:p>
            <a:r>
              <a:rPr lang="en-US" sz="2400">
                <a:solidFill>
                  <a:schemeClr val="bg1">
                    <a:alpha val="60000"/>
                  </a:schemeClr>
                </a:solidFill>
                <a:cs typeface="Calibri"/>
              </a:rPr>
              <a:t>Community Action serves more than </a:t>
            </a:r>
            <a:r>
              <a:rPr lang="en-US" sz="2400" b="1">
                <a:solidFill>
                  <a:schemeClr val="bg1">
                    <a:alpha val="60000"/>
                  </a:schemeClr>
                </a:solidFill>
                <a:cs typeface="Calibri"/>
              </a:rPr>
              <a:t>28,000 people</a:t>
            </a:r>
            <a:r>
              <a:rPr lang="en-US" sz="2400">
                <a:solidFill>
                  <a:schemeClr val="bg1">
                    <a:alpha val="60000"/>
                  </a:schemeClr>
                </a:solidFill>
                <a:cs typeface="Calibri"/>
              </a:rPr>
              <a:t> via more than </a:t>
            </a:r>
            <a:r>
              <a:rPr lang="en-US" sz="2400" b="1">
                <a:solidFill>
                  <a:schemeClr val="bg1">
                    <a:alpha val="60000"/>
                  </a:schemeClr>
                </a:solidFill>
                <a:cs typeface="Calibri"/>
              </a:rPr>
              <a:t>40 programs every year</a:t>
            </a:r>
          </a:p>
          <a:p>
            <a:r>
              <a:rPr lang="en-US" sz="2400">
                <a:solidFill>
                  <a:schemeClr val="bg1">
                    <a:alpha val="60000"/>
                  </a:schemeClr>
                </a:solidFill>
                <a:cs typeface="Calibri"/>
              </a:rPr>
              <a:t>We are one of the largest employers in Franklin County with more than </a:t>
            </a:r>
            <a:r>
              <a:rPr lang="en-US" sz="2400" b="1">
                <a:solidFill>
                  <a:schemeClr val="bg1">
                    <a:alpha val="60000"/>
                  </a:schemeClr>
                </a:solidFill>
                <a:cs typeface="Calibri"/>
              </a:rPr>
              <a:t>300 employees</a:t>
            </a:r>
          </a:p>
          <a:p>
            <a:r>
              <a:rPr lang="en-US" sz="2400">
                <a:solidFill>
                  <a:schemeClr val="bg1">
                    <a:alpha val="60000"/>
                  </a:schemeClr>
                </a:solidFill>
                <a:cs typeface="Calibri"/>
              </a:rPr>
              <a:t>A </a:t>
            </a:r>
            <a:r>
              <a:rPr lang="en-US" sz="2400" b="1">
                <a:solidFill>
                  <a:schemeClr val="bg1">
                    <a:alpha val="60000"/>
                  </a:schemeClr>
                </a:solidFill>
                <a:cs typeface="Calibri"/>
              </a:rPr>
              <a:t>1,900 square mile, mostly rural service area</a:t>
            </a:r>
            <a:r>
              <a:rPr lang="en-US" sz="2400">
                <a:solidFill>
                  <a:schemeClr val="bg1">
                    <a:alpha val="60000"/>
                  </a:schemeClr>
                </a:solidFill>
                <a:cs typeface="Calibri"/>
              </a:rPr>
              <a:t> in Franklin</a:t>
            </a:r>
            <a:r>
              <a:rPr lang="en-US" sz="2400">
                <a:solidFill>
                  <a:schemeClr val="bg1">
                    <a:alpha val="60000"/>
                  </a:schemeClr>
                </a:solidFill>
                <a:ea typeface="+mn-lt"/>
                <a:cs typeface="+mn-lt"/>
              </a:rPr>
              <a:t> &amp; Hampshire Counties &amp; parts of Hampden, Berkshire, &amp; Worcester Counties</a:t>
            </a:r>
            <a:endParaRPr lang="en-US" sz="2400">
              <a:solidFill>
                <a:schemeClr val="bg1">
                  <a:alpha val="60000"/>
                </a:schemeClr>
              </a:solidFill>
              <a:cs typeface="Calibri"/>
            </a:endParaRPr>
          </a:p>
        </p:txBody>
      </p:sp>
      <p:pic>
        <p:nvPicPr>
          <p:cNvPr id="4" name="Picture 4" descr="A picture containing diagram&#10;&#10;Description automatically generated">
            <a:extLst>
              <a:ext uri="{FF2B5EF4-FFF2-40B4-BE49-F238E27FC236}">
                <a16:creationId xmlns:a16="http://schemas.microsoft.com/office/drawing/2014/main" id="{FFB544A7-423C-4117-9954-F803FE2B32FC}"/>
              </a:ext>
            </a:extLst>
          </p:cNvPr>
          <p:cNvPicPr>
            <a:picLocks noChangeAspect="1"/>
          </p:cNvPicPr>
          <p:nvPr/>
        </p:nvPicPr>
        <p:blipFill>
          <a:blip r:embed="rId2"/>
          <a:stretch>
            <a:fillRect/>
          </a:stretch>
        </p:blipFill>
        <p:spPr>
          <a:xfrm>
            <a:off x="5098758" y="979683"/>
            <a:ext cx="6476381" cy="4898634"/>
          </a:xfrm>
          <a:prstGeom prst="rect">
            <a:avLst/>
          </a:prstGeom>
        </p:spPr>
      </p:pic>
    </p:spTree>
    <p:extLst>
      <p:ext uri="{BB962C8B-B14F-4D97-AF65-F5344CB8AC3E}">
        <p14:creationId xmlns:p14="http://schemas.microsoft.com/office/powerpoint/2010/main" val="154241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F68D7-478B-41AF-BFC9-3E670C92359C}"/>
              </a:ext>
            </a:extLst>
          </p:cNvPr>
          <p:cNvSpPr>
            <a:spLocks noGrp="1"/>
          </p:cNvSpPr>
          <p:nvPr>
            <p:ph type="title"/>
          </p:nvPr>
        </p:nvSpPr>
        <p:spPr>
          <a:xfrm>
            <a:off x="572493" y="238539"/>
            <a:ext cx="11018520" cy="1434415"/>
          </a:xfrm>
        </p:spPr>
        <p:txBody>
          <a:bodyPr anchor="b">
            <a:normAutofit/>
          </a:bodyPr>
          <a:lstStyle/>
          <a:p>
            <a:r>
              <a:rPr lang="en-US" sz="5400">
                <a:cs typeface="Calibri Light"/>
              </a:rPr>
              <a:t>Community Resources &amp; Advocacy</a:t>
            </a:r>
            <a:endParaRPr lang="en-US" sz="540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2">
            <a:extLst>
              <a:ext uri="{FF2B5EF4-FFF2-40B4-BE49-F238E27FC236}">
                <a16:creationId xmlns:a16="http://schemas.microsoft.com/office/drawing/2014/main" id="{B7D536F5-D606-4C8A-BADC-14D8536FAABC}"/>
              </a:ext>
            </a:extLst>
          </p:cNvPr>
          <p:cNvSpPr>
            <a:spLocks noGrp="1"/>
          </p:cNvSpPr>
          <p:nvPr>
            <p:ph idx="1"/>
          </p:nvPr>
        </p:nvSpPr>
        <p:spPr>
          <a:xfrm>
            <a:off x="838200" y="1825625"/>
            <a:ext cx="10640518" cy="4726092"/>
          </a:xfrm>
        </p:spPr>
        <p:txBody>
          <a:bodyPr vert="horz" lIns="91440" tIns="45720" rIns="91440" bIns="45720" rtlCol="0" anchor="t">
            <a:normAutofit fontScale="92500"/>
          </a:bodyPr>
          <a:lstStyle/>
          <a:p>
            <a:pPr>
              <a:lnSpc>
                <a:spcPct val="100000"/>
              </a:lnSpc>
              <a:spcBef>
                <a:spcPts val="0"/>
              </a:spcBef>
              <a:spcAft>
                <a:spcPts val="1200"/>
              </a:spcAft>
            </a:pPr>
            <a:r>
              <a:rPr lang="en-US">
                <a:ea typeface="+mn-lt"/>
                <a:cs typeface="+mn-lt"/>
              </a:rPr>
              <a:t>We provide information and referral assistance over the phone every weekday to several thousand callers per year</a:t>
            </a:r>
          </a:p>
          <a:p>
            <a:pPr>
              <a:lnSpc>
                <a:spcPct val="100000"/>
              </a:lnSpc>
              <a:spcBef>
                <a:spcPts val="0"/>
              </a:spcBef>
              <a:spcAft>
                <a:spcPts val="1200"/>
              </a:spcAft>
            </a:pPr>
            <a:r>
              <a:rPr lang="en-US">
                <a:ea typeface="+mn-lt"/>
                <a:cs typeface="+mn-lt"/>
              </a:rPr>
              <a:t>We assisted over</a:t>
            </a:r>
            <a:r>
              <a:rPr lang="en-US" b="1">
                <a:ea typeface="+mn-lt"/>
                <a:cs typeface="+mn-lt"/>
              </a:rPr>
              <a:t> 800 households</a:t>
            </a:r>
            <a:r>
              <a:rPr lang="en-US">
                <a:ea typeface="+mn-lt"/>
                <a:cs typeface="+mn-lt"/>
              </a:rPr>
              <a:t> per year in Franklin and Hampshire counties and the North Quabbin region through coordinating supportive services to help stabilize their households, including:</a:t>
            </a:r>
          </a:p>
          <a:p>
            <a:pPr lvl="1">
              <a:lnSpc>
                <a:spcPct val="100000"/>
              </a:lnSpc>
              <a:spcBef>
                <a:spcPts val="0"/>
              </a:spcBef>
              <a:spcAft>
                <a:spcPts val="600"/>
              </a:spcAft>
            </a:pPr>
            <a:r>
              <a:rPr lang="en-US">
                <a:ea typeface="+mn-lt"/>
                <a:cs typeface="+mn-lt"/>
              </a:rPr>
              <a:t>Public benefits enrollment, such as SNAP, WIC, and MassHealth</a:t>
            </a:r>
          </a:p>
          <a:p>
            <a:pPr lvl="1">
              <a:lnSpc>
                <a:spcPct val="100000"/>
              </a:lnSpc>
              <a:spcBef>
                <a:spcPts val="0"/>
              </a:spcBef>
              <a:spcAft>
                <a:spcPts val="600"/>
              </a:spcAft>
            </a:pPr>
            <a:r>
              <a:rPr lang="en-US">
                <a:ea typeface="+mn-lt"/>
                <a:cs typeface="+mn-lt"/>
              </a:rPr>
              <a:t>Financial assistance to prevent homelessness</a:t>
            </a:r>
            <a:endParaRPr lang="en-US"/>
          </a:p>
          <a:p>
            <a:pPr lvl="1">
              <a:lnSpc>
                <a:spcPct val="100000"/>
              </a:lnSpc>
              <a:spcBef>
                <a:spcPts val="0"/>
              </a:spcBef>
              <a:spcAft>
                <a:spcPts val="600"/>
              </a:spcAft>
            </a:pPr>
            <a:r>
              <a:rPr lang="en-US">
                <a:ea typeface="+mn-lt"/>
                <a:cs typeface="+mn-lt"/>
              </a:rPr>
              <a:t>Free food</a:t>
            </a:r>
          </a:p>
          <a:p>
            <a:pPr lvl="1">
              <a:lnSpc>
                <a:spcPct val="100000"/>
              </a:lnSpc>
              <a:spcBef>
                <a:spcPts val="0"/>
              </a:spcBef>
              <a:spcAft>
                <a:spcPts val="600"/>
              </a:spcAft>
            </a:pPr>
            <a:r>
              <a:rPr lang="en-US">
                <a:ea typeface="+mn-lt"/>
                <a:cs typeface="+mn-lt"/>
              </a:rPr>
              <a:t>Volunteer placement for 55+</a:t>
            </a:r>
            <a:endParaRPr lang="en-US"/>
          </a:p>
          <a:p>
            <a:pPr lvl="1">
              <a:lnSpc>
                <a:spcPct val="100000"/>
              </a:lnSpc>
              <a:spcBef>
                <a:spcPts val="0"/>
              </a:spcBef>
              <a:spcAft>
                <a:spcPts val="600"/>
              </a:spcAft>
            </a:pPr>
            <a:r>
              <a:rPr lang="en-US">
                <a:ea typeface="+mn-lt"/>
                <a:cs typeface="+mn-lt"/>
              </a:rPr>
              <a:t>Referral to social services</a:t>
            </a:r>
          </a:p>
          <a:p>
            <a:pPr>
              <a:spcAft>
                <a:spcPts val="1200"/>
              </a:spcAft>
            </a:pPr>
            <a:endParaRPr lang="en-US">
              <a:cs typeface="Calibri"/>
            </a:endParaRPr>
          </a:p>
        </p:txBody>
      </p:sp>
      <p:pic>
        <p:nvPicPr>
          <p:cNvPr id="24" name="Picture 24" descr="Logo&#10;&#10;Description automatically generated">
            <a:extLst>
              <a:ext uri="{FF2B5EF4-FFF2-40B4-BE49-F238E27FC236}">
                <a16:creationId xmlns:a16="http://schemas.microsoft.com/office/drawing/2014/main" id="{78A45FA9-959B-439E-9288-FCEE1B460EA8}"/>
              </a:ext>
            </a:extLst>
          </p:cNvPr>
          <p:cNvPicPr>
            <a:picLocks noChangeAspect="1"/>
          </p:cNvPicPr>
          <p:nvPr/>
        </p:nvPicPr>
        <p:blipFill>
          <a:blip r:embed="rId2"/>
          <a:stretch>
            <a:fillRect/>
          </a:stretch>
        </p:blipFill>
        <p:spPr>
          <a:xfrm>
            <a:off x="6412220" y="5058057"/>
            <a:ext cx="4054840" cy="1089745"/>
          </a:xfrm>
          <a:prstGeom prst="rect">
            <a:avLst/>
          </a:prstGeom>
        </p:spPr>
      </p:pic>
    </p:spTree>
    <p:extLst>
      <p:ext uri="{BB962C8B-B14F-4D97-AF65-F5344CB8AC3E}">
        <p14:creationId xmlns:p14="http://schemas.microsoft.com/office/powerpoint/2010/main" val="368207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48AD25-2A07-8B21-C3A2-C8A5F963F77D}"/>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927CFF-645E-4DA0-B9BB-2A635D7107A0}"/>
              </a:ext>
            </a:extLst>
          </p:cNvPr>
          <p:cNvSpPr>
            <a:spLocks noGrp="1"/>
          </p:cNvSpPr>
          <p:nvPr>
            <p:ph type="title"/>
          </p:nvPr>
        </p:nvSpPr>
        <p:spPr>
          <a:xfrm>
            <a:off x="630936" y="640080"/>
            <a:ext cx="4818888" cy="1481328"/>
          </a:xfrm>
        </p:spPr>
        <p:txBody>
          <a:bodyPr anchor="b">
            <a:normAutofit/>
          </a:bodyPr>
          <a:lstStyle/>
          <a:p>
            <a:r>
              <a:rPr lang="en-US" sz="5000">
                <a:cs typeface="Calibri Light"/>
              </a:rPr>
              <a:t>Workforce Development</a:t>
            </a:r>
            <a:endParaRPr lang="en-US" sz="5000"/>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9DE115-CAC8-D4F9-D630-D4B1B3314D04}"/>
              </a:ext>
            </a:extLst>
          </p:cNvPr>
          <p:cNvSpPr>
            <a:spLocks noGrp="1"/>
          </p:cNvSpPr>
          <p:nvPr>
            <p:ph idx="1"/>
          </p:nvPr>
        </p:nvSpPr>
        <p:spPr>
          <a:xfrm>
            <a:off x="640461" y="2660904"/>
            <a:ext cx="6304788" cy="3509772"/>
          </a:xfrm>
        </p:spPr>
        <p:txBody>
          <a:bodyPr vert="horz" lIns="91440" tIns="45720" rIns="91440" bIns="45720" rtlCol="0" anchor="t">
            <a:normAutofit fontScale="92500" lnSpcReduction="20000"/>
          </a:bodyPr>
          <a:lstStyle/>
          <a:p>
            <a:pPr marL="0" indent="0">
              <a:buNone/>
            </a:pPr>
            <a:r>
              <a:rPr lang="en-US" sz="2000">
                <a:highlight>
                  <a:srgbClr val="FFFFFF"/>
                </a:highlight>
                <a:latin typeface="Calibri"/>
                <a:ea typeface="+mn-lt"/>
                <a:cs typeface="+mn-lt"/>
              </a:rPr>
              <a:t>Our Workforce Development Program assists low-income individuals with multiple barriers to employment in accessing education, training, and employment. </a:t>
            </a:r>
            <a:endParaRPr lang="en-US" sz="2000">
              <a:latin typeface="Calibri"/>
              <a:ea typeface="+mn-lt"/>
              <a:cs typeface="+mn-lt"/>
            </a:endParaRPr>
          </a:p>
          <a:p>
            <a:r>
              <a:rPr lang="en-US" sz="1600" b="1">
                <a:ea typeface="+mn-lt"/>
                <a:cs typeface="+mn-lt"/>
              </a:rPr>
              <a:t>Re-Entry </a:t>
            </a:r>
            <a:r>
              <a:rPr lang="en-US" sz="1600">
                <a:ea typeface="+mn-lt"/>
                <a:cs typeface="+mn-lt"/>
              </a:rPr>
              <a:t>– </a:t>
            </a:r>
            <a:r>
              <a:rPr lang="en-US" sz="1600">
                <a:latin typeface="Calibri"/>
                <a:ea typeface="+mn-lt"/>
                <a:cs typeface="+mn-lt"/>
              </a:rPr>
              <a:t>F</a:t>
            </a:r>
            <a:r>
              <a:rPr lang="en-US" sz="1600">
                <a:highlight>
                  <a:srgbClr val="FFFFFF"/>
                </a:highlight>
                <a:latin typeface="Calibri"/>
                <a:ea typeface="+mn-lt"/>
                <a:cs typeface="+mn-lt"/>
              </a:rPr>
              <a:t>or incarcerated individuals offering individualized support to decrease recidivism</a:t>
            </a:r>
            <a:endParaRPr lang="en-US" sz="1600">
              <a:latin typeface="Calibri"/>
              <a:ea typeface="Calibri"/>
              <a:cs typeface="Calibri"/>
            </a:endParaRPr>
          </a:p>
          <a:p>
            <a:pPr marL="0" indent="0">
              <a:buNone/>
            </a:pPr>
            <a:endParaRPr lang="en-US" sz="1600">
              <a:highlight>
                <a:srgbClr val="FFFFFF"/>
              </a:highlight>
              <a:ea typeface="+mn-lt"/>
              <a:cs typeface="+mn-lt"/>
            </a:endParaRPr>
          </a:p>
          <a:p>
            <a:r>
              <a:rPr lang="en-US" sz="1600" b="1">
                <a:ea typeface="+mn-lt"/>
                <a:cs typeface="+mn-lt"/>
              </a:rPr>
              <a:t>Young Parents Program</a:t>
            </a:r>
            <a:r>
              <a:rPr lang="en-US" sz="1600">
                <a:ea typeface="+mn-lt"/>
                <a:cs typeface="+mn-lt"/>
              </a:rPr>
              <a:t> - </a:t>
            </a:r>
            <a:r>
              <a:rPr lang="en-US" sz="1600">
                <a:highlight>
                  <a:srgbClr val="FFFFFF"/>
                </a:highlight>
                <a:latin typeface="Calibri"/>
                <a:ea typeface="+mn-lt"/>
                <a:cs typeface="+mn-lt"/>
              </a:rPr>
              <a:t> Serves custodial and non-custodial pregnant and parenting youth and young adults up to age 24 </a:t>
            </a:r>
          </a:p>
          <a:p>
            <a:pPr marL="0" indent="0">
              <a:buNone/>
            </a:pPr>
            <a:endParaRPr lang="en-US" sz="1600">
              <a:highlight>
                <a:srgbClr val="FFFFFF"/>
              </a:highlight>
              <a:ea typeface="+mn-lt"/>
              <a:cs typeface="+mn-lt"/>
            </a:endParaRPr>
          </a:p>
          <a:p>
            <a:r>
              <a:rPr lang="en-US" sz="1600" b="1">
                <a:ea typeface="+mn-lt"/>
                <a:cs typeface="+mn-lt"/>
              </a:rPr>
              <a:t>Skill-Up</a:t>
            </a:r>
            <a:r>
              <a:rPr lang="en-US" sz="1600">
                <a:ea typeface="+mn-lt"/>
                <a:cs typeface="+mn-lt"/>
              </a:rPr>
              <a:t> - </a:t>
            </a:r>
            <a:r>
              <a:rPr lang="en-US" sz="1600">
                <a:latin typeface="Calibri"/>
                <a:ea typeface="+mn-lt"/>
                <a:cs typeface="+mn-lt"/>
              </a:rPr>
              <a:t>Serves all western MA youth committed to the MA Department of Youth Services</a:t>
            </a:r>
            <a:endParaRPr lang="en-US" sz="1600">
              <a:latin typeface="Calibri"/>
              <a:ea typeface="Calibri"/>
              <a:cs typeface="Calibri"/>
            </a:endParaRPr>
          </a:p>
          <a:p>
            <a:pPr marL="0" indent="0">
              <a:buNone/>
            </a:pPr>
            <a:endParaRPr lang="en-US" sz="1600">
              <a:latin typeface="Calibri"/>
              <a:ea typeface="+mn-lt"/>
              <a:cs typeface="+mn-lt"/>
            </a:endParaRPr>
          </a:p>
          <a:p>
            <a:r>
              <a:rPr lang="en-US" sz="1600" b="1">
                <a:latin typeface="Calibri"/>
                <a:ea typeface="+mn-lt"/>
                <a:cs typeface="+mn-lt"/>
              </a:rPr>
              <a:t>The Energy Workforce Program</a:t>
            </a:r>
            <a:r>
              <a:rPr lang="en-US" sz="1600">
                <a:latin typeface="Calibri"/>
                <a:ea typeface="+mn-lt"/>
                <a:cs typeface="+mn-lt"/>
              </a:rPr>
              <a:t> - Trains people to become Weatherization Techs and Crew Chiefs</a:t>
            </a:r>
          </a:p>
        </p:txBody>
      </p:sp>
      <p:pic>
        <p:nvPicPr>
          <p:cNvPr id="7" name="Picture 6">
            <a:extLst>
              <a:ext uri="{FF2B5EF4-FFF2-40B4-BE49-F238E27FC236}">
                <a16:creationId xmlns:a16="http://schemas.microsoft.com/office/drawing/2014/main" id="{1E6DF122-905E-0EDA-CEA0-9198B6324272}"/>
              </a:ext>
            </a:extLst>
          </p:cNvPr>
          <p:cNvPicPr>
            <a:picLocks noChangeAspect="1"/>
          </p:cNvPicPr>
          <p:nvPr/>
        </p:nvPicPr>
        <p:blipFill>
          <a:blip r:embed="rId2"/>
          <a:stretch>
            <a:fillRect/>
          </a:stretch>
        </p:blipFill>
        <p:spPr>
          <a:xfrm>
            <a:off x="7413498" y="2033016"/>
            <a:ext cx="4144518" cy="4134993"/>
          </a:xfrm>
          <a:prstGeom prst="rect">
            <a:avLst/>
          </a:prstGeom>
        </p:spPr>
      </p:pic>
    </p:spTree>
    <p:extLst>
      <p:ext uri="{BB962C8B-B14F-4D97-AF65-F5344CB8AC3E}">
        <p14:creationId xmlns:p14="http://schemas.microsoft.com/office/powerpoint/2010/main" val="344018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558B4-9DAE-400B-94C2-AB158DD9AFAE}"/>
              </a:ext>
            </a:extLst>
          </p:cNvPr>
          <p:cNvSpPr>
            <a:spLocks noGrp="1"/>
          </p:cNvSpPr>
          <p:nvPr>
            <p:ph type="title"/>
          </p:nvPr>
        </p:nvSpPr>
        <p:spPr>
          <a:xfrm>
            <a:off x="572493" y="238539"/>
            <a:ext cx="11018520" cy="1434415"/>
          </a:xfrm>
        </p:spPr>
        <p:txBody>
          <a:bodyPr anchor="b">
            <a:normAutofit/>
          </a:bodyPr>
          <a:lstStyle/>
          <a:p>
            <a:r>
              <a:rPr lang="en-US" sz="4600">
                <a:cs typeface="Calibri Light"/>
              </a:rPr>
              <a:t>Fuel Assistance &amp; Home Energy Conservation</a:t>
            </a:r>
            <a:endParaRPr lang="en-US" sz="460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71E999-6ADC-4910-8544-E5B39F34A5A4}"/>
              </a:ext>
            </a:extLst>
          </p:cNvPr>
          <p:cNvSpPr>
            <a:spLocks noGrp="1"/>
          </p:cNvSpPr>
          <p:nvPr>
            <p:ph idx="1"/>
          </p:nvPr>
        </p:nvSpPr>
        <p:spPr>
          <a:xfrm>
            <a:off x="572493" y="2246201"/>
            <a:ext cx="6713552" cy="4119172"/>
          </a:xfrm>
        </p:spPr>
        <p:txBody>
          <a:bodyPr vert="horz" lIns="91440" tIns="45720" rIns="91440" bIns="45720" rtlCol="0" anchor="t">
            <a:normAutofit/>
          </a:bodyPr>
          <a:lstStyle/>
          <a:p>
            <a:pPr>
              <a:spcAft>
                <a:spcPts val="1200"/>
              </a:spcAft>
            </a:pPr>
            <a:r>
              <a:rPr lang="en-US">
                <a:ea typeface="+mn-lt"/>
                <a:cs typeface="+mn-lt"/>
              </a:rPr>
              <a:t>Provides services to over </a:t>
            </a:r>
            <a:r>
              <a:rPr lang="en-US" b="1">
                <a:ea typeface="+mn-lt"/>
                <a:cs typeface="+mn-lt"/>
              </a:rPr>
              <a:t>8,000 households</a:t>
            </a:r>
            <a:r>
              <a:rPr lang="en-US">
                <a:ea typeface="+mn-lt"/>
                <a:cs typeface="+mn-lt"/>
              </a:rPr>
              <a:t> per year including:</a:t>
            </a:r>
            <a:endParaRPr lang="en-US">
              <a:cs typeface="Calibri"/>
            </a:endParaRPr>
          </a:p>
          <a:p>
            <a:pPr lvl="1">
              <a:spcAft>
                <a:spcPts val="1200"/>
              </a:spcAft>
            </a:pPr>
            <a:r>
              <a:rPr lang="en-US" sz="2800">
                <a:ea typeface="+mn-lt"/>
                <a:cs typeface="+mn-lt"/>
              </a:rPr>
              <a:t>Heating and utility assistance (LIHEAP)</a:t>
            </a:r>
          </a:p>
          <a:p>
            <a:pPr lvl="1">
              <a:spcAft>
                <a:spcPts val="1200"/>
              </a:spcAft>
            </a:pPr>
            <a:r>
              <a:rPr lang="en-US" sz="2800">
                <a:cs typeface="Calibri"/>
              </a:rPr>
              <a:t>Heating system repair</a:t>
            </a:r>
          </a:p>
          <a:p>
            <a:pPr lvl="1">
              <a:spcAft>
                <a:spcPts val="1200"/>
              </a:spcAft>
            </a:pPr>
            <a:r>
              <a:rPr lang="en-US" sz="2800">
                <a:ea typeface="+mn-lt"/>
                <a:cs typeface="+mn-lt"/>
              </a:rPr>
              <a:t>Home weatherization </a:t>
            </a:r>
          </a:p>
          <a:p>
            <a:pPr lvl="1">
              <a:spcAft>
                <a:spcPts val="1200"/>
              </a:spcAft>
            </a:pPr>
            <a:r>
              <a:rPr lang="en-US" sz="2800">
                <a:ea typeface="+mn-lt"/>
                <a:cs typeface="+mn-lt"/>
              </a:rPr>
              <a:t>Energy efficiency audits upgrades</a:t>
            </a:r>
            <a:endParaRPr lang="en-US">
              <a:cs typeface="Calibri"/>
            </a:endParaRPr>
          </a:p>
        </p:txBody>
      </p:sp>
      <p:pic>
        <p:nvPicPr>
          <p:cNvPr id="4" name="Picture 4">
            <a:extLst>
              <a:ext uri="{FF2B5EF4-FFF2-40B4-BE49-F238E27FC236}">
                <a16:creationId xmlns:a16="http://schemas.microsoft.com/office/drawing/2014/main" id="{CEC5156A-8C67-4823-B959-B32487FF7D68}"/>
              </a:ext>
            </a:extLst>
          </p:cNvPr>
          <p:cNvPicPr>
            <a:picLocks noChangeAspect="1"/>
          </p:cNvPicPr>
          <p:nvPr/>
        </p:nvPicPr>
        <p:blipFill rotWithShape="1">
          <a:blip r:embed="rId2"/>
          <a:srcRect l="4309" r="2855" b="3"/>
          <a:stretch/>
        </p:blipFill>
        <p:spPr>
          <a:xfrm>
            <a:off x="8125361" y="2468729"/>
            <a:ext cx="2854279" cy="2997234"/>
          </a:xfrm>
          <a:prstGeom prst="rect">
            <a:avLst/>
          </a:prstGeom>
        </p:spPr>
      </p:pic>
    </p:spTree>
    <p:extLst>
      <p:ext uri="{BB962C8B-B14F-4D97-AF65-F5344CB8AC3E}">
        <p14:creationId xmlns:p14="http://schemas.microsoft.com/office/powerpoint/2010/main" val="188306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C3D56E-5057-409E-A451-D8F085E9B3AD}"/>
              </a:ext>
            </a:extLst>
          </p:cNvPr>
          <p:cNvSpPr>
            <a:spLocks noGrp="1"/>
          </p:cNvSpPr>
          <p:nvPr>
            <p:ph type="title"/>
          </p:nvPr>
        </p:nvSpPr>
        <p:spPr>
          <a:xfrm>
            <a:off x="630936" y="640080"/>
            <a:ext cx="4818888" cy="1481328"/>
          </a:xfrm>
        </p:spPr>
        <p:txBody>
          <a:bodyPr anchor="b">
            <a:normAutofit/>
          </a:bodyPr>
          <a:lstStyle/>
          <a:p>
            <a:r>
              <a:rPr lang="en-US" sz="5000">
                <a:cs typeface="Calibri Light"/>
              </a:rPr>
              <a:t>Money Matters Program</a:t>
            </a:r>
            <a:endParaRPr lang="en-US" sz="5000"/>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64C4B5-DC6A-445E-8633-87183242E1AD}"/>
              </a:ext>
            </a:extLst>
          </p:cNvPr>
          <p:cNvSpPr>
            <a:spLocks noGrp="1"/>
          </p:cNvSpPr>
          <p:nvPr>
            <p:ph idx="1"/>
          </p:nvPr>
        </p:nvSpPr>
        <p:spPr>
          <a:xfrm>
            <a:off x="630936" y="2660904"/>
            <a:ext cx="6705150" cy="3497906"/>
          </a:xfrm>
        </p:spPr>
        <p:txBody>
          <a:bodyPr vert="horz" lIns="91440" tIns="45720" rIns="91440" bIns="45720" rtlCol="0" anchor="t">
            <a:noAutofit/>
          </a:bodyPr>
          <a:lstStyle/>
          <a:p>
            <a:r>
              <a:rPr lang="en-US" sz="2400">
                <a:ea typeface="+mn-lt"/>
                <a:cs typeface="+mn-lt"/>
              </a:rPr>
              <a:t>Helps individuals with low to moderate incomes achieve a greater sense of financial well-being</a:t>
            </a:r>
            <a:br>
              <a:rPr lang="en-US" sz="2400">
                <a:ea typeface="+mn-lt"/>
                <a:cs typeface="+mn-lt"/>
              </a:rPr>
            </a:br>
            <a:endParaRPr lang="en-US" sz="2400">
              <a:cs typeface="Calibri"/>
            </a:endParaRPr>
          </a:p>
          <a:p>
            <a:r>
              <a:rPr lang="en-US" sz="2400">
                <a:ea typeface="+mn-lt"/>
                <a:cs typeface="+mn-lt"/>
              </a:rPr>
              <a:t>The Volunteer Income Tax Assistance program provides free tax preparation for over </a:t>
            </a:r>
            <a:r>
              <a:rPr lang="en-US" sz="2400" b="1">
                <a:ea typeface="+mn-lt"/>
                <a:cs typeface="+mn-lt"/>
              </a:rPr>
              <a:t>500 households</a:t>
            </a:r>
            <a:r>
              <a:rPr lang="en-US" sz="2400">
                <a:ea typeface="+mn-lt"/>
                <a:cs typeface="+mn-lt"/>
              </a:rPr>
              <a:t> every tax season returning $1 million+ to the regional economy</a:t>
            </a:r>
            <a:br>
              <a:rPr lang="en-US" sz="2400">
                <a:ea typeface="+mn-lt"/>
                <a:cs typeface="+mn-lt"/>
              </a:rPr>
            </a:br>
            <a:endParaRPr lang="en-US" sz="2400">
              <a:cs typeface="Calibri"/>
            </a:endParaRPr>
          </a:p>
          <a:p>
            <a:r>
              <a:rPr lang="en-US" sz="2400">
                <a:cs typeface="Calibri"/>
              </a:rPr>
              <a:t>Also provides individual financial counseling and financial workshops and trainings</a:t>
            </a:r>
          </a:p>
        </p:txBody>
      </p:sp>
      <p:pic>
        <p:nvPicPr>
          <p:cNvPr id="4" name="Picture 4" descr="Icon&#10;&#10;Description automatically generated">
            <a:extLst>
              <a:ext uri="{FF2B5EF4-FFF2-40B4-BE49-F238E27FC236}">
                <a16:creationId xmlns:a16="http://schemas.microsoft.com/office/drawing/2014/main" id="{6FCCF638-4A0E-4229-BED8-877D081151A2}"/>
              </a:ext>
            </a:extLst>
          </p:cNvPr>
          <p:cNvPicPr>
            <a:picLocks noChangeAspect="1"/>
          </p:cNvPicPr>
          <p:nvPr/>
        </p:nvPicPr>
        <p:blipFill>
          <a:blip r:embed="rId2"/>
          <a:stretch>
            <a:fillRect/>
          </a:stretch>
        </p:blipFill>
        <p:spPr>
          <a:xfrm>
            <a:off x="7323243" y="1211680"/>
            <a:ext cx="4447133" cy="4447133"/>
          </a:xfrm>
          <a:prstGeom prst="rect">
            <a:avLst/>
          </a:prstGeom>
        </p:spPr>
      </p:pic>
    </p:spTree>
    <p:extLst>
      <p:ext uri="{BB962C8B-B14F-4D97-AF65-F5344CB8AC3E}">
        <p14:creationId xmlns:p14="http://schemas.microsoft.com/office/powerpoint/2010/main" val="168027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A58D0-55D5-4C59-9DE0-D30492C24AAC}"/>
              </a:ext>
            </a:extLst>
          </p:cNvPr>
          <p:cNvSpPr>
            <a:spLocks noGrp="1"/>
          </p:cNvSpPr>
          <p:nvPr>
            <p:ph type="title"/>
          </p:nvPr>
        </p:nvSpPr>
        <p:spPr>
          <a:xfrm>
            <a:off x="572493" y="238539"/>
            <a:ext cx="11018520" cy="1434415"/>
          </a:xfrm>
        </p:spPr>
        <p:txBody>
          <a:bodyPr anchor="b">
            <a:normAutofit/>
          </a:bodyPr>
          <a:lstStyle/>
          <a:p>
            <a:r>
              <a:rPr lang="en-US" sz="5400">
                <a:cs typeface="Calibri Light"/>
              </a:rPr>
              <a:t>Center for Self Reliance Food Pantries</a:t>
            </a:r>
            <a:endParaRPr lang="en-US"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8D7794-6A66-4893-B18E-D1153D352123}"/>
              </a:ext>
            </a:extLst>
          </p:cNvPr>
          <p:cNvSpPr>
            <a:spLocks noGrp="1"/>
          </p:cNvSpPr>
          <p:nvPr>
            <p:ph idx="1"/>
          </p:nvPr>
        </p:nvSpPr>
        <p:spPr>
          <a:xfrm>
            <a:off x="572493" y="2071316"/>
            <a:ext cx="8424928" cy="4119172"/>
          </a:xfrm>
        </p:spPr>
        <p:txBody>
          <a:bodyPr vert="horz" lIns="91440" tIns="45720" rIns="91440" bIns="45720" rtlCol="0" anchor="t">
            <a:noAutofit/>
          </a:bodyPr>
          <a:lstStyle/>
          <a:p>
            <a:r>
              <a:rPr lang="en-US" sz="2400">
                <a:ea typeface="+mn-lt"/>
                <a:cs typeface="+mn-lt"/>
              </a:rPr>
              <a:t>2 food pantries located in Greenfield and Shelburne Falls</a:t>
            </a:r>
          </a:p>
          <a:p>
            <a:r>
              <a:rPr lang="en-US" sz="2400">
                <a:ea typeface="+mn-lt"/>
                <a:cs typeface="+mn-lt"/>
              </a:rPr>
              <a:t>Provide free, healthy food to approximately </a:t>
            </a:r>
            <a:r>
              <a:rPr lang="en-US" sz="2400" b="1">
                <a:ea typeface="+mn-lt"/>
                <a:cs typeface="+mn-lt"/>
              </a:rPr>
              <a:t>3,500 people</a:t>
            </a:r>
            <a:r>
              <a:rPr lang="en-US" sz="2400">
                <a:ea typeface="+mn-lt"/>
                <a:cs typeface="+mn-lt"/>
              </a:rPr>
              <a:t> with low income per year</a:t>
            </a:r>
          </a:p>
          <a:p>
            <a:r>
              <a:rPr lang="en-US" sz="2400">
                <a:ea typeface="+mn-lt"/>
                <a:cs typeface="+mn-lt"/>
              </a:rPr>
              <a:t>A member of the Franklin County Hunger Task Force</a:t>
            </a:r>
          </a:p>
          <a:p>
            <a:r>
              <a:rPr lang="en-US" sz="2400">
                <a:ea typeface="+mn-lt"/>
                <a:cs typeface="+mn-lt"/>
              </a:rPr>
              <a:t>Help increase access to local produce:</a:t>
            </a:r>
            <a:endParaRPr lang="en-US" sz="2400">
              <a:cs typeface="Calibri"/>
            </a:endParaRPr>
          </a:p>
          <a:p>
            <a:pPr lvl="1"/>
            <a:r>
              <a:rPr lang="en-US">
                <a:ea typeface="+mn-lt"/>
                <a:cs typeface="+mn-lt"/>
              </a:rPr>
              <a:t>Collaborated with Just Roots Farm in Greenfield to promote and increase participation in reduced-cost CSA shares</a:t>
            </a:r>
          </a:p>
          <a:p>
            <a:pPr lvl="1"/>
            <a:r>
              <a:rPr lang="en-US">
                <a:ea typeface="+mn-lt"/>
                <a:cs typeface="+mn-lt"/>
              </a:rPr>
              <a:t>Partnered with Community Involved in Sustaining Agriculture (CISA) and the Greenfield Farmers Market so SNAP recipients could utilize their Healthy Incentives Program (HIP) benefit </a:t>
            </a:r>
            <a:endParaRPr lang="en-US">
              <a:cs typeface="Calibri"/>
            </a:endParaRPr>
          </a:p>
        </p:txBody>
      </p:sp>
      <p:pic>
        <p:nvPicPr>
          <p:cNvPr id="4" name="Picture 4" descr="Icon&#10;&#10;Description automatically generated">
            <a:extLst>
              <a:ext uri="{FF2B5EF4-FFF2-40B4-BE49-F238E27FC236}">
                <a16:creationId xmlns:a16="http://schemas.microsoft.com/office/drawing/2014/main" id="{FFDA25E3-C360-4435-A328-3ACA52FAC1A1}"/>
              </a:ext>
            </a:extLst>
          </p:cNvPr>
          <p:cNvPicPr>
            <a:picLocks noChangeAspect="1"/>
          </p:cNvPicPr>
          <p:nvPr/>
        </p:nvPicPr>
        <p:blipFill rotWithShape="1">
          <a:blip r:embed="rId2"/>
          <a:srcRect l="1775" r="2017" b="-3"/>
          <a:stretch/>
        </p:blipFill>
        <p:spPr>
          <a:xfrm>
            <a:off x="8762444" y="1719223"/>
            <a:ext cx="3016673" cy="3197102"/>
          </a:xfrm>
          <a:prstGeom prst="rect">
            <a:avLst/>
          </a:prstGeom>
        </p:spPr>
      </p:pic>
    </p:spTree>
    <p:extLst>
      <p:ext uri="{BB962C8B-B14F-4D97-AF65-F5344CB8AC3E}">
        <p14:creationId xmlns:p14="http://schemas.microsoft.com/office/powerpoint/2010/main" val="254433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89163-0589-4262-B348-CB0B0D6B76D8}"/>
              </a:ext>
            </a:extLst>
          </p:cNvPr>
          <p:cNvSpPr>
            <a:spLocks noGrp="1"/>
          </p:cNvSpPr>
          <p:nvPr>
            <p:ph type="title"/>
          </p:nvPr>
        </p:nvSpPr>
        <p:spPr>
          <a:xfrm>
            <a:off x="2319739" y="213555"/>
            <a:ext cx="9233263" cy="1488841"/>
          </a:xfrm>
        </p:spPr>
        <p:txBody>
          <a:bodyPr anchor="b">
            <a:normAutofit/>
          </a:bodyPr>
          <a:lstStyle/>
          <a:p>
            <a:r>
              <a:rPr lang="en-US" sz="5400">
                <a:cs typeface="Calibri Light"/>
              </a:rPr>
              <a:t>Service Integration</a:t>
            </a:r>
            <a:endParaRPr lang="en-US"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3B5D28-29EA-475C-96C2-71BBA71AE701}"/>
              </a:ext>
            </a:extLst>
          </p:cNvPr>
          <p:cNvSpPr>
            <a:spLocks noGrp="1"/>
          </p:cNvSpPr>
          <p:nvPr>
            <p:ph idx="1"/>
          </p:nvPr>
        </p:nvSpPr>
        <p:spPr>
          <a:xfrm>
            <a:off x="497542" y="2081845"/>
            <a:ext cx="10985747" cy="4568876"/>
          </a:xfrm>
        </p:spPr>
        <p:txBody>
          <a:bodyPr vert="horz" lIns="91440" tIns="45720" rIns="91440" bIns="45720" rtlCol="0" anchor="t">
            <a:noAutofit/>
          </a:bodyPr>
          <a:lstStyle/>
          <a:p>
            <a:pPr marL="0" indent="0">
              <a:spcAft>
                <a:spcPts val="1200"/>
              </a:spcAft>
              <a:buNone/>
            </a:pPr>
            <a:r>
              <a:rPr lang="en-US" sz="2400">
                <a:cs typeface="Calibri"/>
              </a:rPr>
              <a:t>Information, referral, and intake for our other programs and services:</a:t>
            </a:r>
            <a:endParaRPr lang="en-US">
              <a:cs typeface="Calibri" panose="020F0502020204030204"/>
            </a:endParaRPr>
          </a:p>
          <a:p>
            <a:pPr lvl="1">
              <a:spcAft>
                <a:spcPts val="1200"/>
              </a:spcAft>
            </a:pPr>
            <a:r>
              <a:rPr lang="en-US" sz="2800" b="1">
                <a:ea typeface="+mn-lt"/>
                <a:cs typeface="+mn-lt"/>
              </a:rPr>
              <a:t>Family Support</a:t>
            </a:r>
            <a:r>
              <a:rPr lang="en-US">
                <a:ea typeface="+mn-lt"/>
                <a:cs typeface="+mn-lt"/>
              </a:rPr>
              <a:t> programs: serving over </a:t>
            </a:r>
            <a:r>
              <a:rPr lang="en-US" i="1">
                <a:ea typeface="+mn-lt"/>
                <a:cs typeface="+mn-lt"/>
              </a:rPr>
              <a:t>650 families</a:t>
            </a:r>
            <a:r>
              <a:rPr lang="en-US">
                <a:ea typeface="+mn-lt"/>
                <a:cs typeface="+mn-lt"/>
              </a:rPr>
              <a:t> through the Family Center and Family Resource Center in Greenfield, and the </a:t>
            </a:r>
            <a:r>
              <a:rPr lang="en-US" err="1">
                <a:ea typeface="+mn-lt"/>
                <a:cs typeface="+mn-lt"/>
              </a:rPr>
              <a:t>ParentChild</a:t>
            </a:r>
            <a:r>
              <a:rPr lang="en-US">
                <a:ea typeface="+mn-lt"/>
                <a:cs typeface="+mn-lt"/>
              </a:rPr>
              <a:t>+ and Healthy Families programs</a:t>
            </a:r>
          </a:p>
          <a:p>
            <a:pPr lvl="1">
              <a:spcAft>
                <a:spcPts val="1200"/>
              </a:spcAft>
            </a:pPr>
            <a:r>
              <a:rPr lang="en-US" sz="2800" b="1">
                <a:ea typeface="+mn-lt"/>
                <a:cs typeface="+mn-lt"/>
              </a:rPr>
              <a:t>Head Start &amp; Early Learning</a:t>
            </a:r>
            <a:r>
              <a:rPr lang="en-US" b="1">
                <a:ea typeface="+mn-lt"/>
                <a:cs typeface="+mn-lt"/>
              </a:rPr>
              <a:t> </a:t>
            </a:r>
            <a:r>
              <a:rPr lang="en-US">
                <a:ea typeface="+mn-lt"/>
                <a:cs typeface="+mn-lt"/>
              </a:rPr>
              <a:t>programs</a:t>
            </a:r>
            <a:r>
              <a:rPr lang="en-US" b="1">
                <a:ea typeface="+mn-lt"/>
                <a:cs typeface="+mn-lt"/>
              </a:rPr>
              <a:t>: </a:t>
            </a:r>
            <a:r>
              <a:rPr lang="en-US">
                <a:ea typeface="+mn-lt"/>
                <a:cs typeface="+mn-lt"/>
              </a:rPr>
              <a:t>licensed child care and family support for over </a:t>
            </a:r>
            <a:r>
              <a:rPr lang="en-US" i="1">
                <a:ea typeface="+mn-lt"/>
                <a:cs typeface="+mn-lt"/>
              </a:rPr>
              <a:t>500 families and over 600 children</a:t>
            </a:r>
            <a:r>
              <a:rPr lang="en-US">
                <a:ea typeface="+mn-lt"/>
                <a:cs typeface="+mn-lt"/>
              </a:rPr>
              <a:t> ages 0-5</a:t>
            </a:r>
            <a:endParaRPr lang="en-US">
              <a:cs typeface="Calibri"/>
            </a:endParaRPr>
          </a:p>
          <a:p>
            <a:pPr lvl="1">
              <a:spcAft>
                <a:spcPts val="1200"/>
              </a:spcAft>
            </a:pPr>
            <a:r>
              <a:rPr lang="en-US" sz="2800" b="1">
                <a:ea typeface="+mn-lt"/>
                <a:cs typeface="+mn-lt"/>
              </a:rPr>
              <a:t>WIC</a:t>
            </a:r>
            <a:r>
              <a:rPr lang="en-US" b="1">
                <a:ea typeface="+mn-lt"/>
                <a:cs typeface="+mn-lt"/>
              </a:rPr>
              <a:t>: </a:t>
            </a:r>
            <a:r>
              <a:rPr lang="en-US">
                <a:ea typeface="+mn-lt"/>
                <a:cs typeface="+mn-lt"/>
              </a:rPr>
              <a:t>nutritional support to over </a:t>
            </a:r>
            <a:r>
              <a:rPr lang="en-US" i="1">
                <a:ea typeface="+mn-lt"/>
                <a:cs typeface="+mn-lt"/>
              </a:rPr>
              <a:t>3,000 women, infants, and children</a:t>
            </a:r>
          </a:p>
          <a:p>
            <a:pPr lvl="1">
              <a:spcAft>
                <a:spcPts val="1200"/>
              </a:spcAft>
            </a:pPr>
            <a:r>
              <a:rPr lang="en-US" sz="2800" b="1">
                <a:ea typeface="+mn-lt"/>
                <a:cs typeface="+mn-lt"/>
              </a:rPr>
              <a:t>Youth and Workforce Development</a:t>
            </a:r>
            <a:r>
              <a:rPr lang="en-US">
                <a:ea typeface="+mn-lt"/>
                <a:cs typeface="+mn-lt"/>
              </a:rPr>
              <a:t> programs: career development, job placement, leadership development, and support programs to over </a:t>
            </a:r>
            <a:r>
              <a:rPr lang="en-US" i="1">
                <a:ea typeface="+mn-lt"/>
                <a:cs typeface="+mn-lt"/>
              </a:rPr>
              <a:t>200 youth and young adults</a:t>
            </a:r>
            <a:endParaRPr lang="en-US" i="1">
              <a:cs typeface="Calibri" panose="020F0502020204030204"/>
            </a:endParaRPr>
          </a:p>
          <a:p>
            <a:pPr lvl="1"/>
            <a:endParaRPr lang="en-US" sz="1900">
              <a:ea typeface="+mn-lt"/>
              <a:cs typeface="+mn-lt"/>
            </a:endParaRPr>
          </a:p>
        </p:txBody>
      </p:sp>
      <p:pic>
        <p:nvPicPr>
          <p:cNvPr id="4" name="Picture 4" descr="A picture containing text, vector graphics&#10;&#10;Description automatically generated">
            <a:extLst>
              <a:ext uri="{FF2B5EF4-FFF2-40B4-BE49-F238E27FC236}">
                <a16:creationId xmlns:a16="http://schemas.microsoft.com/office/drawing/2014/main" id="{09CF8907-D76F-4CBF-AE2A-A2EAE962314A}"/>
              </a:ext>
            </a:extLst>
          </p:cNvPr>
          <p:cNvPicPr>
            <a:picLocks noChangeAspect="1"/>
          </p:cNvPicPr>
          <p:nvPr/>
        </p:nvPicPr>
        <p:blipFill rotWithShape="1">
          <a:blip r:embed="rId2"/>
          <a:srcRect l="3795"/>
          <a:stretch/>
        </p:blipFill>
        <p:spPr>
          <a:xfrm>
            <a:off x="502505" y="218598"/>
            <a:ext cx="1624910" cy="1692915"/>
          </a:xfrm>
          <a:prstGeom prst="rect">
            <a:avLst/>
          </a:prstGeom>
        </p:spPr>
      </p:pic>
    </p:spTree>
    <p:extLst>
      <p:ext uri="{BB962C8B-B14F-4D97-AF65-F5344CB8AC3E}">
        <p14:creationId xmlns:p14="http://schemas.microsoft.com/office/powerpoint/2010/main" val="423518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74711D4-FAD8-425A-B8F0-53A87A557B5D}"/>
              </a:ext>
            </a:extLst>
          </p:cNvPr>
          <p:cNvSpPr txBox="1">
            <a:spLocks/>
          </p:cNvSpPr>
          <p:nvPr/>
        </p:nvSpPr>
        <p:spPr>
          <a:xfrm>
            <a:off x="841248" y="548640"/>
            <a:ext cx="3600860" cy="5431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kern="1200">
                <a:solidFill>
                  <a:schemeClr val="tx1"/>
                </a:solidFill>
                <a:latin typeface="+mj-lt"/>
                <a:ea typeface="+mj-ea"/>
                <a:cs typeface="+mj-cs"/>
              </a:rPr>
              <a:t>Community Action's Strategic Plan</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ABFA8B5-E73B-430D-9DBF-658B4473E83D}"/>
              </a:ext>
            </a:extLst>
          </p:cNvPr>
          <p:cNvSpPr txBox="1"/>
          <p:nvPr/>
        </p:nvSpPr>
        <p:spPr>
          <a:xfrm>
            <a:off x="5126418" y="552091"/>
            <a:ext cx="6224335" cy="54315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1000"/>
              </a:spcAft>
            </a:pPr>
            <a:endParaRPr lang="en-US" sz="2400">
              <a:cs typeface="Calibri"/>
            </a:endParaRPr>
          </a:p>
          <a:p>
            <a:pPr>
              <a:lnSpc>
                <a:spcPct val="90000"/>
              </a:lnSpc>
              <a:spcAft>
                <a:spcPts val="1000"/>
              </a:spcAft>
            </a:pPr>
            <a:r>
              <a:rPr lang="en-US" sz="2400"/>
              <a:t>In response to our 2025 Community Needs Assessment, Community Action aims to:</a:t>
            </a:r>
            <a:endParaRPr lang="en-US" sz="2400">
              <a:cs typeface="Calibri"/>
            </a:endParaRPr>
          </a:p>
          <a:p>
            <a:pPr marL="342900" indent="-228600">
              <a:lnSpc>
                <a:spcPct val="90000"/>
              </a:lnSpc>
              <a:spcAft>
                <a:spcPts val="1000"/>
              </a:spcAft>
              <a:buFont typeface="Arial" panose="020B0604020202020204" pitchFamily="34" charset="0"/>
              <a:buChar char="•"/>
            </a:pPr>
            <a:r>
              <a:rPr lang="en-US" sz="2400"/>
              <a:t>Develop a single site to act as a hub for integrated services in our region</a:t>
            </a:r>
            <a:endParaRPr lang="en-US" sz="2400">
              <a:cs typeface="Calibri"/>
            </a:endParaRPr>
          </a:p>
          <a:p>
            <a:pPr marL="342900" indent="-228600">
              <a:lnSpc>
                <a:spcPct val="90000"/>
              </a:lnSpc>
              <a:spcAft>
                <a:spcPts val="1000"/>
              </a:spcAft>
              <a:buFont typeface="Arial" panose="020B0604020202020204" pitchFamily="34" charset="0"/>
              <a:buChar char="•"/>
            </a:pPr>
            <a:r>
              <a:rPr lang="en-US" sz="2400"/>
              <a:t>Reduce barriers to enrollment for clients, especially seniors, families, and those who are disabled</a:t>
            </a:r>
            <a:endParaRPr lang="en-US" sz="2400">
              <a:cs typeface="Calibri"/>
            </a:endParaRPr>
          </a:p>
          <a:p>
            <a:pPr marL="342900" indent="-228600">
              <a:lnSpc>
                <a:spcPct val="90000"/>
              </a:lnSpc>
              <a:spcAft>
                <a:spcPts val="1000"/>
              </a:spcAft>
              <a:buFont typeface="Arial" panose="020B0604020202020204" pitchFamily="34" charset="0"/>
              <a:buChar char="•"/>
            </a:pPr>
            <a:r>
              <a:rPr lang="en-US" sz="2400"/>
              <a:t>Combine a food pantry with other client-facing services and intake for all Community Action programs</a:t>
            </a:r>
            <a:endParaRPr lang="en-US" sz="2400">
              <a:cs typeface="Calibri"/>
            </a:endParaRPr>
          </a:p>
          <a:p>
            <a:pPr indent="-228600">
              <a:lnSpc>
                <a:spcPct val="90000"/>
              </a:lnSpc>
              <a:spcAft>
                <a:spcPts val="600"/>
              </a:spcAft>
              <a:buFont typeface="Arial" panose="020B0604020202020204" pitchFamily="34" charset="0"/>
              <a:buChar char="•"/>
            </a:pPr>
            <a:endParaRPr lang="en-US" sz="2200"/>
          </a:p>
        </p:txBody>
      </p:sp>
    </p:spTree>
    <p:extLst>
      <p:ext uri="{BB962C8B-B14F-4D97-AF65-F5344CB8AC3E}">
        <p14:creationId xmlns:p14="http://schemas.microsoft.com/office/powerpoint/2010/main" val="27771794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ed1e42b-3b16-4c4c-980e-db513e605f0f">
      <UserInfo>
        <DisplayName>Clare Higgins</DisplayName>
        <AccountId>12</AccountId>
        <AccountType/>
      </UserInfo>
      <UserInfo>
        <DisplayName>Jessye Deane</DisplayName>
        <AccountId>25</AccountId>
        <AccountType/>
      </UserInfo>
    </SharedWithUsers>
    <TaxCatchAll xmlns="2ed1e42b-3b16-4c4c-980e-db513e605f0f" xsi:nil="true"/>
    <lcf76f155ced4ddcb4097134ff3c332f xmlns="de376ec6-e138-46fc-881d-2bdcbdeb847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042F6A794C714AA82F02E3F53F3BE2" ma:contentTypeVersion="16" ma:contentTypeDescription="Create a new document." ma:contentTypeScope="" ma:versionID="b4406061477ef8c98bc99d1c1296d304">
  <xsd:schema xmlns:xsd="http://www.w3.org/2001/XMLSchema" xmlns:xs="http://www.w3.org/2001/XMLSchema" xmlns:p="http://schemas.microsoft.com/office/2006/metadata/properties" xmlns:ns2="2ed1e42b-3b16-4c4c-980e-db513e605f0f" xmlns:ns3="de376ec6-e138-46fc-881d-2bdcbdeb847f" targetNamespace="http://schemas.microsoft.com/office/2006/metadata/properties" ma:root="true" ma:fieldsID="8a80100589cc0840553e26338742cecb" ns2:_="" ns3:_="">
    <xsd:import namespace="2ed1e42b-3b16-4c4c-980e-db513e605f0f"/>
    <xsd:import namespace="de376ec6-e138-46fc-881d-2bdcbdeb847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d1e42b-3b16-4c4c-980e-db513e605f0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2" nillable="true" ma:displayName="Taxonomy Catch All Column" ma:hidden="true" ma:list="{bdb3e3c0-44a2-4d88-b8db-8d0a7e11350e}" ma:internalName="TaxCatchAll" ma:showField="CatchAllData" ma:web="2ed1e42b-3b16-4c4c-980e-db513e605f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376ec6-e138-46fc-881d-2bdcbdeb84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276a186-9e68-4632-aee2-e126ee2ec76e"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CBB589-3052-4C5E-B445-99BCB39A0B2F}">
  <ds:schemaRefs>
    <ds:schemaRef ds:uri="2ed1e42b-3b16-4c4c-980e-db513e605f0f"/>
    <ds:schemaRef ds:uri="de376ec6-e138-46fc-881d-2bdcbdeb84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0EEEB84-E8D4-4266-B543-12B76AFC68FF}">
  <ds:schemaRefs>
    <ds:schemaRef ds:uri="2ed1e42b-3b16-4c4c-980e-db513e605f0f"/>
    <ds:schemaRef ds:uri="de376ec6-e138-46fc-881d-2bdcbdeb84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B21A68-586E-4DBF-B66F-6D876EB5D0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910</Words>
  <Application>Microsoft Office PowerPoint</Application>
  <PresentationFormat>Widescreen</PresentationFormat>
  <Paragraphs>109</Paragraphs>
  <Slides>16</Slides>
  <Notes>1</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Bahnschrift Light SemiCondensed</vt:lpstr>
      <vt:lpstr>Calibri</vt:lpstr>
      <vt:lpstr>Calibri Light</vt:lpstr>
      <vt:lpstr>office theme</vt:lpstr>
      <vt:lpstr>PowerPoint Presentation</vt:lpstr>
      <vt:lpstr>Regional Impact</vt:lpstr>
      <vt:lpstr>Community Resources &amp; Advocacy</vt:lpstr>
      <vt:lpstr>Workforce Development</vt:lpstr>
      <vt:lpstr>Fuel Assistance &amp; Home Energy Conservation</vt:lpstr>
      <vt:lpstr>Money Matters Program</vt:lpstr>
      <vt:lpstr>Center for Self Reliance Food Pantries</vt:lpstr>
      <vt:lpstr>Service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LaBounty</dc:creator>
  <cp:lastModifiedBy>Janna Tetreault</cp:lastModifiedBy>
  <cp:revision>4</cp:revision>
  <cp:lastPrinted>2026-03-19T22:40:24Z</cp:lastPrinted>
  <dcterms:created xsi:type="dcterms:W3CDTF">2022-02-11T22:05:42Z</dcterms:created>
  <dcterms:modified xsi:type="dcterms:W3CDTF">2026-04-01T19:47:33Z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0x010100D4042F6A794C714AA82F02E3F53F3BE2</vt:lpwstr>
  </property>
  <property fmtid="{D5CDD505-2E9C-101B-9397-08002B2CF9AE}" pid="3" name="MediaServiceImageTags">
    <vt:lpwstr/>
  </property>
</Properties>
</file>